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8" r:id="rId1"/>
  </p:sldMasterIdLst>
  <p:notesMasterIdLst>
    <p:notesMasterId r:id="rId87"/>
  </p:notesMasterIdLst>
  <p:sldIdLst>
    <p:sldId id="257" r:id="rId2"/>
    <p:sldId id="398" r:id="rId3"/>
    <p:sldId id="626" r:id="rId4"/>
    <p:sldId id="302" r:id="rId5"/>
    <p:sldId id="304" r:id="rId6"/>
    <p:sldId id="303" r:id="rId7"/>
    <p:sldId id="305" r:id="rId8"/>
    <p:sldId id="318" r:id="rId9"/>
    <p:sldId id="558" r:id="rId10"/>
    <p:sldId id="628" r:id="rId11"/>
    <p:sldId id="306" r:id="rId12"/>
    <p:sldId id="307" r:id="rId13"/>
    <p:sldId id="308" r:id="rId14"/>
    <p:sldId id="309" r:id="rId15"/>
    <p:sldId id="310" r:id="rId16"/>
    <p:sldId id="311" r:id="rId17"/>
    <p:sldId id="312" r:id="rId18"/>
    <p:sldId id="313" r:id="rId19"/>
    <p:sldId id="314" r:id="rId20"/>
    <p:sldId id="315" r:id="rId21"/>
    <p:sldId id="627" r:id="rId22"/>
    <p:sldId id="264" r:id="rId23"/>
    <p:sldId id="265" r:id="rId24"/>
    <p:sldId id="266" r:id="rId25"/>
    <p:sldId id="267" r:id="rId26"/>
    <p:sldId id="291" r:id="rId27"/>
    <p:sldId id="268" r:id="rId28"/>
    <p:sldId id="319" r:id="rId29"/>
    <p:sldId id="269" r:id="rId30"/>
    <p:sldId id="270" r:id="rId31"/>
    <p:sldId id="272" r:id="rId32"/>
    <p:sldId id="273" r:id="rId33"/>
    <p:sldId id="629" r:id="rId34"/>
    <p:sldId id="274" r:id="rId35"/>
    <p:sldId id="275" r:id="rId36"/>
    <p:sldId id="276" r:id="rId37"/>
    <p:sldId id="277" r:id="rId38"/>
    <p:sldId id="278" r:id="rId39"/>
    <p:sldId id="279" r:id="rId40"/>
    <p:sldId id="630" r:id="rId41"/>
    <p:sldId id="280" r:id="rId42"/>
    <p:sldId id="281" r:id="rId43"/>
    <p:sldId id="282" r:id="rId44"/>
    <p:sldId id="283" r:id="rId45"/>
    <p:sldId id="317" r:id="rId46"/>
    <p:sldId id="300" r:id="rId47"/>
    <p:sldId id="301" r:id="rId48"/>
    <p:sldId id="631" r:id="rId49"/>
    <p:sldId id="285" r:id="rId50"/>
    <p:sldId id="286" r:id="rId51"/>
    <p:sldId id="293" r:id="rId52"/>
    <p:sldId id="294" r:id="rId53"/>
    <p:sldId id="295" r:id="rId54"/>
    <p:sldId id="296" r:id="rId55"/>
    <p:sldId id="297" r:id="rId56"/>
    <p:sldId id="298" r:id="rId57"/>
    <p:sldId id="364" r:id="rId58"/>
    <p:sldId id="365" r:id="rId59"/>
    <p:sldId id="632" r:id="rId60"/>
    <p:sldId id="262" r:id="rId61"/>
    <p:sldId id="374" r:id="rId62"/>
    <p:sldId id="363" r:id="rId63"/>
    <p:sldId id="299" r:id="rId64"/>
    <p:sldId id="366" r:id="rId65"/>
    <p:sldId id="625" r:id="rId66"/>
    <p:sldId id="260" r:id="rId67"/>
    <p:sldId id="371" r:id="rId68"/>
    <p:sldId id="372" r:id="rId69"/>
    <p:sldId id="361" r:id="rId70"/>
    <p:sldId id="362" r:id="rId71"/>
    <p:sldId id="271" r:id="rId72"/>
    <p:sldId id="624" r:id="rId73"/>
    <p:sldId id="395" r:id="rId74"/>
    <p:sldId id="287" r:id="rId75"/>
    <p:sldId id="396" r:id="rId76"/>
    <p:sldId id="344" r:id="rId77"/>
    <p:sldId id="345" r:id="rId78"/>
    <p:sldId id="346" r:id="rId79"/>
    <p:sldId id="347" r:id="rId80"/>
    <p:sldId id="348" r:id="rId81"/>
    <p:sldId id="349" r:id="rId82"/>
    <p:sldId id="350" r:id="rId83"/>
    <p:sldId id="343" r:id="rId84"/>
    <p:sldId id="397" r:id="rId85"/>
    <p:sldId id="633" r:id="rId8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9FB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08"/>
    <p:restoredTop sz="94643"/>
  </p:normalViewPr>
  <p:slideViewPr>
    <p:cSldViewPr snapToGrid="0" snapToObjects="1" showGuides="1">
      <p:cViewPr varScale="1">
        <p:scale>
          <a:sx n="80" d="100"/>
          <a:sy n="80" d="100"/>
        </p:scale>
        <p:origin x="1264"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theme" Target="theme/theme1.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E74AD6E-127A-2144-9B3C-5E3BF803E20D}" type="datetimeFigureOut">
              <a:rPr lang="en-US" smtClean="0"/>
              <a:t>6/30/21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80B7716-36DB-2D49-AA17-2865D7B13815}" type="slidenum">
              <a:rPr lang="en-US" smtClean="0"/>
              <a:t>‹#›</a:t>
            </a:fld>
            <a:endParaRPr lang="en-US"/>
          </a:p>
        </p:txBody>
      </p:sp>
    </p:spTree>
    <p:extLst>
      <p:ext uri="{BB962C8B-B14F-4D97-AF65-F5344CB8AC3E}">
        <p14:creationId xmlns:p14="http://schemas.microsoft.com/office/powerpoint/2010/main" val="12291220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23</a:t>
            </a:fld>
            <a:endParaRPr lang="en-US"/>
          </a:p>
        </p:txBody>
      </p:sp>
    </p:spTree>
    <p:extLst>
      <p:ext uri="{BB962C8B-B14F-4D97-AF65-F5344CB8AC3E}">
        <p14:creationId xmlns:p14="http://schemas.microsoft.com/office/powerpoint/2010/main" val="3175999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512A77D-B1C3-7C44-941B-3A8BDB817C3B}" type="slidenum">
              <a:rPr lang="en-US" smtClean="0"/>
              <a:t>24</a:t>
            </a:fld>
            <a:endParaRPr lang="en-US"/>
          </a:p>
        </p:txBody>
      </p:sp>
    </p:spTree>
    <p:extLst>
      <p:ext uri="{BB962C8B-B14F-4D97-AF65-F5344CB8AC3E}">
        <p14:creationId xmlns:p14="http://schemas.microsoft.com/office/powerpoint/2010/main" val="6863546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need a figure here</a:t>
            </a:r>
          </a:p>
        </p:txBody>
      </p:sp>
      <p:sp>
        <p:nvSpPr>
          <p:cNvPr id="4" name="Slide Number Placeholder 3"/>
          <p:cNvSpPr>
            <a:spLocks noGrp="1"/>
          </p:cNvSpPr>
          <p:nvPr>
            <p:ph type="sldNum" sz="quarter" idx="10"/>
          </p:nvPr>
        </p:nvSpPr>
        <p:spPr/>
        <p:txBody>
          <a:bodyPr/>
          <a:lstStyle/>
          <a:p>
            <a:fld id="{1512A77D-B1C3-7C44-941B-3A8BDB817C3B}" type="slidenum">
              <a:rPr lang="en-US" smtClean="0"/>
              <a:t>25</a:t>
            </a:fld>
            <a:endParaRPr lang="en-US"/>
          </a:p>
        </p:txBody>
      </p:sp>
    </p:spTree>
    <p:extLst>
      <p:ext uri="{BB962C8B-B14F-4D97-AF65-F5344CB8AC3E}">
        <p14:creationId xmlns:p14="http://schemas.microsoft.com/office/powerpoint/2010/main" val="35656816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need a figure here</a:t>
            </a:r>
          </a:p>
        </p:txBody>
      </p:sp>
      <p:sp>
        <p:nvSpPr>
          <p:cNvPr id="4" name="Slide Number Placeholder 3"/>
          <p:cNvSpPr>
            <a:spLocks noGrp="1"/>
          </p:cNvSpPr>
          <p:nvPr>
            <p:ph type="sldNum" sz="quarter" idx="10"/>
          </p:nvPr>
        </p:nvSpPr>
        <p:spPr/>
        <p:txBody>
          <a:bodyPr/>
          <a:lstStyle/>
          <a:p>
            <a:fld id="{1512A77D-B1C3-7C44-941B-3A8BDB817C3B}" type="slidenum">
              <a:rPr lang="en-US" smtClean="0"/>
              <a:t>27</a:t>
            </a:fld>
            <a:endParaRPr lang="en-US"/>
          </a:p>
        </p:txBody>
      </p:sp>
    </p:spTree>
    <p:extLst>
      <p:ext uri="{BB962C8B-B14F-4D97-AF65-F5344CB8AC3E}">
        <p14:creationId xmlns:p14="http://schemas.microsoft.com/office/powerpoint/2010/main" val="30292966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need a figure here</a:t>
            </a:r>
          </a:p>
        </p:txBody>
      </p:sp>
      <p:sp>
        <p:nvSpPr>
          <p:cNvPr id="4" name="Slide Number Placeholder 3"/>
          <p:cNvSpPr>
            <a:spLocks noGrp="1"/>
          </p:cNvSpPr>
          <p:nvPr>
            <p:ph type="sldNum" sz="quarter" idx="10"/>
          </p:nvPr>
        </p:nvSpPr>
        <p:spPr/>
        <p:txBody>
          <a:bodyPr/>
          <a:lstStyle/>
          <a:p>
            <a:fld id="{1512A77D-B1C3-7C44-941B-3A8BDB817C3B}" type="slidenum">
              <a:rPr lang="en-US" smtClean="0"/>
              <a:t>28</a:t>
            </a:fld>
            <a:endParaRPr lang="en-US"/>
          </a:p>
        </p:txBody>
      </p:sp>
    </p:spTree>
    <p:extLst>
      <p:ext uri="{BB962C8B-B14F-4D97-AF65-F5344CB8AC3E}">
        <p14:creationId xmlns:p14="http://schemas.microsoft.com/office/powerpoint/2010/main" val="15358665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need a figure here</a:t>
            </a:r>
          </a:p>
        </p:txBody>
      </p:sp>
      <p:sp>
        <p:nvSpPr>
          <p:cNvPr id="4" name="Slide Number Placeholder 3"/>
          <p:cNvSpPr>
            <a:spLocks noGrp="1"/>
          </p:cNvSpPr>
          <p:nvPr>
            <p:ph type="sldNum" sz="quarter" idx="10"/>
          </p:nvPr>
        </p:nvSpPr>
        <p:spPr/>
        <p:txBody>
          <a:bodyPr/>
          <a:lstStyle/>
          <a:p>
            <a:fld id="{1512A77D-B1C3-7C44-941B-3A8BDB817C3B}" type="slidenum">
              <a:rPr lang="en-US" smtClean="0"/>
              <a:t>29</a:t>
            </a:fld>
            <a:endParaRPr lang="en-US"/>
          </a:p>
        </p:txBody>
      </p:sp>
    </p:spTree>
    <p:extLst>
      <p:ext uri="{BB962C8B-B14F-4D97-AF65-F5344CB8AC3E}">
        <p14:creationId xmlns:p14="http://schemas.microsoft.com/office/powerpoint/2010/main" val="29407952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latin typeface="Karla" charset="0"/>
                <a:ea typeface="Karla" charset="0"/>
                <a:cs typeface="Karla" charset="0"/>
              </a:rPr>
              <a:t>[ADD interpretation and ONE HOT ENCODING] </a:t>
            </a:r>
          </a:p>
          <a:p>
            <a:endParaRPr lang="en-US" dirty="0"/>
          </a:p>
        </p:txBody>
      </p:sp>
      <p:sp>
        <p:nvSpPr>
          <p:cNvPr id="4" name="Slide Number Placeholder 3"/>
          <p:cNvSpPr>
            <a:spLocks noGrp="1"/>
          </p:cNvSpPr>
          <p:nvPr>
            <p:ph type="sldNum" sz="quarter" idx="10"/>
          </p:nvPr>
        </p:nvSpPr>
        <p:spPr/>
        <p:txBody>
          <a:bodyPr/>
          <a:lstStyle/>
          <a:p>
            <a:fld id="{1512A77D-B1C3-7C44-941B-3A8BDB817C3B}" type="slidenum">
              <a:rPr lang="en-US" smtClean="0"/>
              <a:t>39</a:t>
            </a:fld>
            <a:endParaRPr lang="en-US"/>
          </a:p>
        </p:txBody>
      </p:sp>
    </p:spTree>
    <p:extLst>
      <p:ext uri="{BB962C8B-B14F-4D97-AF65-F5344CB8AC3E}">
        <p14:creationId xmlns:p14="http://schemas.microsoft.com/office/powerpoint/2010/main" val="39683800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1CC1623-6B39-8543-823A-29D9E60F177C}" type="slidenum">
              <a:rPr lang="en-US" smtClean="0"/>
              <a:t>62</a:t>
            </a:fld>
            <a:endParaRPr lang="en-US"/>
          </a:p>
        </p:txBody>
      </p:sp>
    </p:spTree>
    <p:extLst>
      <p:ext uri="{BB962C8B-B14F-4D97-AF65-F5344CB8AC3E}">
        <p14:creationId xmlns:p14="http://schemas.microsoft.com/office/powerpoint/2010/main" val="156694326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tiff"/><Relationship Id="rId4" Type="http://schemas.openxmlformats.org/officeDocument/2006/relationships/image" Target="../media/image3.tif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tiff"/></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tif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tiff"/></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tiff"/></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tiff"/></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tiff"/></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p:bgPr>
        <a:solidFill>
          <a:srgbClr val="F9F9F9"/>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14400" y="1694902"/>
            <a:ext cx="10363200" cy="1470025"/>
          </a:xfrm>
          <a:prstGeom prst="rect">
            <a:avLst/>
          </a:prstGeom>
        </p:spPr>
        <p:txBody>
          <a:bodyPr/>
          <a:lstStyle>
            <a:lvl1pPr>
              <a:defRPr sz="3400" b="0" i="0" baseline="0">
                <a:solidFill>
                  <a:srgbClr val="464646"/>
                </a:solidFill>
                <a:latin typeface="Karla" charset="0"/>
                <a:ea typeface="Karla" charset="0"/>
                <a:cs typeface="Karla" charset="0"/>
              </a:defRPr>
            </a:lvl1pPr>
          </a:lstStyle>
          <a:p>
            <a:r>
              <a:rPr lang="en-US"/>
              <a:t>Lecture #: </a:t>
            </a:r>
            <a:endParaRPr lang="en-US" dirty="0"/>
          </a:p>
        </p:txBody>
      </p:sp>
      <p:sp>
        <p:nvSpPr>
          <p:cNvPr id="4" name="Date Placeholder 3"/>
          <p:cNvSpPr>
            <a:spLocks noGrp="1"/>
          </p:cNvSpPr>
          <p:nvPr>
            <p:ph type="dt" sz="half" idx="10"/>
          </p:nvPr>
        </p:nvSpPr>
        <p:spPr/>
        <p:txBody>
          <a:bodyPr/>
          <a:lstStyle/>
          <a:p>
            <a:fld id="{63AEB507-FC84-BF4D-B358-11DDCDC7FC2B}" type="datetime1">
              <a:rPr lang="en-US" smtClean="0"/>
              <a:t>6/30/21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144000" y="6400800"/>
            <a:ext cx="2844800" cy="365125"/>
          </a:xfrm>
        </p:spPr>
        <p:txBody>
          <a:bodyPr/>
          <a:lstStyle/>
          <a:p>
            <a:fld id="{AD29F1E6-0A42-6342-8A19-FA364A33AB30}" type="slidenum">
              <a:rPr lang="en-US" smtClean="0"/>
              <a:t>‹#›</a:t>
            </a:fld>
            <a:endParaRPr lang="en-US"/>
          </a:p>
        </p:txBody>
      </p:sp>
      <p:sp>
        <p:nvSpPr>
          <p:cNvPr id="7" name="TextBox 6"/>
          <p:cNvSpPr txBox="1"/>
          <p:nvPr/>
        </p:nvSpPr>
        <p:spPr>
          <a:xfrm>
            <a:off x="2082800" y="2958528"/>
            <a:ext cx="8026400" cy="954107"/>
          </a:xfrm>
          <a:prstGeom prst="rect">
            <a:avLst/>
          </a:prstGeom>
          <a:noFill/>
        </p:spPr>
        <p:txBody>
          <a:bodyPr wrap="square" rtlCol="0">
            <a:spAutoFit/>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3200" kern="1200" dirty="0">
                <a:solidFill>
                  <a:schemeClr val="tx1">
                    <a:lumMod val="75000"/>
                    <a:lumOff val="25000"/>
                  </a:schemeClr>
                </a:solidFill>
                <a:effectLst/>
                <a:latin typeface="Karla" charset="0"/>
                <a:ea typeface="Karla" charset="0"/>
                <a:cs typeface="Karla" charset="0"/>
              </a:rPr>
              <a:t>CS-S109A: Introduction to Data Science</a:t>
            </a:r>
            <a:endParaRPr lang="en-US" sz="2400" b="0" i="0" dirty="0">
              <a:solidFill>
                <a:schemeClr val="tx1">
                  <a:lumMod val="75000"/>
                  <a:lumOff val="25000"/>
                </a:schemeClr>
              </a:solidFill>
              <a:latin typeface="Karla" charset="0"/>
              <a:ea typeface="Karla" charset="0"/>
              <a:cs typeface="Karla" charset="0"/>
            </a:endParaRPr>
          </a:p>
          <a:p>
            <a:pPr algn="ctr"/>
            <a:r>
              <a:rPr lang="en-US" sz="2400" b="0" i="0" dirty="0">
                <a:solidFill>
                  <a:schemeClr val="tx1">
                    <a:lumMod val="75000"/>
                    <a:lumOff val="25000"/>
                  </a:schemeClr>
                </a:solidFill>
                <a:latin typeface="Karla" charset="0"/>
                <a:ea typeface="Karla" charset="0"/>
                <a:cs typeface="Karla" charset="0"/>
              </a:rPr>
              <a:t>Kevin Rader</a:t>
            </a:r>
          </a:p>
        </p:txBody>
      </p:sp>
      <p:grpSp>
        <p:nvGrpSpPr>
          <p:cNvPr id="12" name="Group 11"/>
          <p:cNvGrpSpPr>
            <a:grpSpLocks noChangeAspect="1"/>
          </p:cNvGrpSpPr>
          <p:nvPr/>
        </p:nvGrpSpPr>
        <p:grpSpPr>
          <a:xfrm>
            <a:off x="2921395" y="4428553"/>
            <a:ext cx="3154320" cy="1764795"/>
            <a:chOff x="3383860" y="4092499"/>
            <a:chExt cx="1774304" cy="1102997"/>
          </a:xfrm>
        </p:grpSpPr>
        <p:pic>
          <p:nvPicPr>
            <p:cNvPr id="13" name="Picture 12" descr="iacs.png"/>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3383860" y="4092501"/>
              <a:ext cx="874886" cy="1102995"/>
            </a:xfrm>
            <a:prstGeom prst="rect">
              <a:avLst/>
            </a:prstGeom>
          </p:spPr>
        </p:pic>
        <p:pic>
          <p:nvPicPr>
            <p:cNvPr id="14" name="Picture 13" descr="harvard.png"/>
            <p:cNvPicPr>
              <a:picLocks/>
            </p:cNvPicPr>
            <p:nvPr userDrawn="1"/>
          </p:nvPicPr>
          <p:blipFill>
            <a:blip r:embed="rId3">
              <a:extLst>
                <a:ext uri="{28A0092B-C50C-407E-A947-70E740481C1C}">
                  <a14:useLocalDpi xmlns:a14="http://schemas.microsoft.com/office/drawing/2010/main" val="0"/>
                </a:ext>
              </a:extLst>
            </a:blip>
            <a:stretch>
              <a:fillRect/>
            </a:stretch>
          </p:blipFill>
          <p:spPr>
            <a:xfrm>
              <a:off x="4283769" y="4092499"/>
              <a:ext cx="874395" cy="1102995"/>
            </a:xfrm>
            <a:prstGeom prst="rect">
              <a:avLst/>
            </a:prstGeom>
          </p:spPr>
        </p:pic>
      </p:grpSp>
      <p:pic>
        <p:nvPicPr>
          <p:cNvPr id="3" name="Picture 2">
            <a:extLst>
              <a:ext uri="{FF2B5EF4-FFF2-40B4-BE49-F238E27FC236}">
                <a16:creationId xmlns:a16="http://schemas.microsoft.com/office/drawing/2014/main" id="{8113CB73-02EA-1941-A5F6-500E18FAD701}"/>
              </a:ext>
            </a:extLst>
          </p:cNvPr>
          <p:cNvPicPr>
            <a:picLocks noChangeAspect="1"/>
          </p:cNvPicPr>
          <p:nvPr userDrawn="1"/>
        </p:nvPicPr>
        <p:blipFill>
          <a:blip r:embed="rId4"/>
          <a:stretch>
            <a:fillRect/>
          </a:stretch>
        </p:blipFill>
        <p:spPr>
          <a:xfrm>
            <a:off x="6032009" y="4403373"/>
            <a:ext cx="1789968" cy="1789968"/>
          </a:xfrm>
          <a:prstGeom prst="rect">
            <a:avLst/>
          </a:prstGeom>
        </p:spPr>
      </p:pic>
      <p:pic>
        <p:nvPicPr>
          <p:cNvPr id="8" name="Picture 7">
            <a:extLst>
              <a:ext uri="{FF2B5EF4-FFF2-40B4-BE49-F238E27FC236}">
                <a16:creationId xmlns:a16="http://schemas.microsoft.com/office/drawing/2014/main" id="{7B2CFB5A-2E83-E743-B5C7-232E7C6BA45B}"/>
              </a:ext>
            </a:extLst>
          </p:cNvPr>
          <p:cNvPicPr>
            <a:picLocks noChangeAspect="1"/>
          </p:cNvPicPr>
          <p:nvPr userDrawn="1"/>
        </p:nvPicPr>
        <p:blipFill>
          <a:blip r:embed="rId5"/>
          <a:stretch>
            <a:fillRect/>
          </a:stretch>
        </p:blipFill>
        <p:spPr>
          <a:xfrm>
            <a:off x="7766586" y="4833361"/>
            <a:ext cx="2006600" cy="685800"/>
          </a:xfrm>
          <a:prstGeom prst="rect">
            <a:avLst/>
          </a:prstGeom>
        </p:spPr>
      </p:pic>
    </p:spTree>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a:prstGeom prst="rect">
            <a:avLst/>
          </a:prstGeom>
        </p:spPr>
        <p:txBody>
          <a:bodyPr/>
          <a:lstStyle>
            <a:lvl1pPr marL="0" indent="0">
              <a:buNone/>
              <a:defRPr sz="3200"/>
            </a:lvl1pPr>
            <a:lvl2pPr marL="457182" indent="0">
              <a:buNone/>
              <a:defRPr sz="2800"/>
            </a:lvl2pPr>
            <a:lvl3pPr marL="914364" indent="0">
              <a:buNone/>
              <a:defRPr sz="2400"/>
            </a:lvl3pPr>
            <a:lvl4pPr marL="1371545" indent="0">
              <a:buNone/>
              <a:defRPr sz="2000"/>
            </a:lvl4pPr>
            <a:lvl5pPr marL="1828727" indent="0">
              <a:buNone/>
              <a:defRPr sz="2000"/>
            </a:lvl5pPr>
            <a:lvl6pPr marL="2285909" indent="0">
              <a:buNone/>
              <a:defRPr sz="2000"/>
            </a:lvl6pPr>
            <a:lvl7pPr marL="2743091" indent="0">
              <a:buNone/>
              <a:defRPr sz="2000"/>
            </a:lvl7pPr>
            <a:lvl8pPr marL="3200272" indent="0">
              <a:buNone/>
              <a:defRPr sz="2000"/>
            </a:lvl8pPr>
            <a:lvl9pPr marL="3657454"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2389717" y="5367338"/>
            <a:ext cx="7315200" cy="804862"/>
          </a:xfrm>
          <a:prstGeom prst="rect">
            <a:avLst/>
          </a:prstGeom>
        </p:spPr>
        <p:txBody>
          <a:bodyPr/>
          <a:lstStyle>
            <a:lvl1pPr marL="0" indent="0">
              <a:buNone/>
              <a:defRPr sz="1400"/>
            </a:lvl1pPr>
            <a:lvl2pPr marL="457182" indent="0">
              <a:buNone/>
              <a:defRPr sz="1200"/>
            </a:lvl2pPr>
            <a:lvl3pPr marL="914364" indent="0">
              <a:buNone/>
              <a:defRPr sz="1000"/>
            </a:lvl3pPr>
            <a:lvl4pPr marL="1371545" indent="0">
              <a:buNone/>
              <a:defRPr sz="900"/>
            </a:lvl4pPr>
            <a:lvl5pPr marL="1828727" indent="0">
              <a:buNone/>
              <a:defRPr sz="900"/>
            </a:lvl5pPr>
            <a:lvl6pPr marL="2285909" indent="0">
              <a:buNone/>
              <a:defRPr sz="900"/>
            </a:lvl6pPr>
            <a:lvl7pPr marL="2743091" indent="0">
              <a:buNone/>
              <a:defRPr sz="900"/>
            </a:lvl7pPr>
            <a:lvl8pPr marL="3200272" indent="0">
              <a:buNone/>
              <a:defRPr sz="900"/>
            </a:lvl8pPr>
            <a:lvl9pPr marL="3657454"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AFFD8DE-4F31-844F-B3CF-99A3B8043477}" type="datetime1">
              <a:rPr lang="en-US" smtClean="0"/>
              <a:t>6/30/21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D29F1E6-0A42-6342-8A19-FA364A33AB30}" type="slidenum">
              <a:rPr lang="en-US" smtClean="0"/>
              <a:t>‹#›</a:t>
            </a:fld>
            <a:endParaRPr lang="en-US"/>
          </a:p>
        </p:txBody>
      </p:sp>
    </p:spTree>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609600" y="2596482"/>
            <a:ext cx="10972800" cy="211114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F0295E9-3ED6-674B-ACCD-ACF6C1C11880}" type="datetime1">
              <a:rPr lang="en-US" smtClean="0"/>
              <a:t>6/30/21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29F1E6-0A42-6342-8A19-FA364A33AB30}" type="slidenum">
              <a:rPr lang="en-US" smtClean="0"/>
              <a:t>‹#›</a:t>
            </a:fld>
            <a:endParaRPr lang="en-US"/>
          </a:p>
        </p:txBody>
      </p:sp>
    </p:spTree>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1"/>
            <a:ext cx="2743200"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41"/>
            <a:ext cx="8026400" cy="585152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15C4199-40CE-5A42-87E1-00304B60A924}" type="datetime1">
              <a:rPr lang="en-US" smtClean="0"/>
              <a:t>6/30/21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29F1E6-0A42-6342-8A19-FA364A33AB30}" type="slidenum">
              <a:rPr lang="en-US" smtClean="0"/>
              <a:t>‹#›</a:t>
            </a:fld>
            <a:endParaRPr lang="en-US"/>
          </a:p>
        </p:txBody>
      </p:sp>
    </p:spTree>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349292" y="216531"/>
            <a:ext cx="11493416" cy="767276"/>
          </a:xfrm>
          <a:prstGeom prst="rect">
            <a:avLst/>
          </a:prstGeom>
          <a:ln>
            <a:noFill/>
          </a:ln>
        </p:spPr>
        <p:txBody>
          <a:bodyPr/>
          <a:lstStyle>
            <a:lvl1pPr algn="l">
              <a:defRPr>
                <a:solidFill>
                  <a:srgbClr val="464646"/>
                </a:solidFill>
              </a:defRPr>
            </a:lvl1pPr>
          </a:lstStyle>
          <a:p>
            <a:r>
              <a:rPr lang="en-US"/>
              <a:t>Click to edit Master title style</a:t>
            </a:r>
            <a:endParaRPr lang="en-US" dirty="0"/>
          </a:p>
        </p:txBody>
      </p:sp>
      <p:sp>
        <p:nvSpPr>
          <p:cNvPr id="3" name="Content Placeholder 2"/>
          <p:cNvSpPr>
            <a:spLocks noGrp="1"/>
          </p:cNvSpPr>
          <p:nvPr>
            <p:ph idx="1"/>
          </p:nvPr>
        </p:nvSpPr>
        <p:spPr>
          <a:xfrm>
            <a:off x="833415" y="1177758"/>
            <a:ext cx="10327008" cy="2111143"/>
          </a:xfrm>
          <a:prstGeom prst="rect">
            <a:avLst/>
          </a:prstGeom>
          <a:ln>
            <a:noFill/>
          </a:ln>
        </p:spPr>
        <p:txBody>
          <a:bodyPr/>
          <a:lstStyle>
            <a:lvl1pPr marL="0" indent="0">
              <a:buNone/>
              <a:defRPr sz="2800">
                <a:solidFill>
                  <a:srgbClr val="464646"/>
                </a:solidFill>
                <a:latin typeface="Karla"/>
                <a:cs typeface="Karla"/>
              </a:defRPr>
            </a:lvl1pPr>
            <a:lvl2pPr>
              <a:defRPr sz="2400">
                <a:solidFill>
                  <a:srgbClr val="464646"/>
                </a:solidFill>
                <a:latin typeface="Karla"/>
                <a:cs typeface="Karla"/>
              </a:defRPr>
            </a:lvl2pPr>
            <a:lvl3pPr>
              <a:defRPr sz="2000">
                <a:solidFill>
                  <a:srgbClr val="464646"/>
                </a:solidFill>
                <a:latin typeface="Karla"/>
                <a:cs typeface="Karla"/>
              </a:defRPr>
            </a:lvl3pPr>
            <a:lvl4pPr>
              <a:defRPr sz="1800">
                <a:solidFill>
                  <a:srgbClr val="464646"/>
                </a:solidFill>
                <a:latin typeface="Karla"/>
                <a:cs typeface="Karla"/>
              </a:defRPr>
            </a:lvl4pPr>
            <a:lvl5pPr>
              <a:defRPr sz="1800">
                <a:solidFill>
                  <a:srgbClr val="464646"/>
                </a:solidFill>
                <a:latin typeface="Karla"/>
                <a:cs typeface="Karla"/>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a:xfrm>
            <a:off x="9144000" y="6400800"/>
            <a:ext cx="2844800" cy="365125"/>
          </a:xfrm>
        </p:spPr>
        <p:txBody>
          <a:bodyPr/>
          <a:lstStyle>
            <a:lvl1pPr algn="r">
              <a:defRPr/>
            </a:lvl1pPr>
          </a:lstStyle>
          <a:p>
            <a:fld id="{AD29F1E6-0A42-6342-8A19-FA364A33AB30}" type="slidenum">
              <a:rPr lang="en-US" smtClean="0"/>
              <a:t>‹#›</a:t>
            </a:fld>
            <a:endParaRPr lang="en-US"/>
          </a:p>
        </p:txBody>
      </p:sp>
      <p:grpSp>
        <p:nvGrpSpPr>
          <p:cNvPr id="9" name="Group 8"/>
          <p:cNvGrpSpPr>
            <a:grpSpLocks noChangeAspect="1"/>
          </p:cNvGrpSpPr>
          <p:nvPr/>
        </p:nvGrpSpPr>
        <p:grpSpPr>
          <a:xfrm>
            <a:off x="457200" y="6400800"/>
            <a:ext cx="487418" cy="274320"/>
            <a:chOff x="8442646" y="6356350"/>
            <a:chExt cx="482609" cy="274320"/>
          </a:xfrm>
        </p:grpSpPr>
        <p:pic>
          <p:nvPicPr>
            <p:cNvPr id="7" name="Picture 6"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8" name="Picture 7"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cxnSp>
        <p:nvCxnSpPr>
          <p:cNvPr id="10" name="Straight Connector 9"/>
          <p:cNvCxnSpPr/>
          <p:nvPr/>
        </p:nvCxnSpPr>
        <p:spPr>
          <a:xfrm>
            <a:off x="0" y="789856"/>
            <a:ext cx="12192000" cy="0"/>
          </a:xfrm>
          <a:prstGeom prst="line">
            <a:avLst/>
          </a:prstGeom>
          <a:ln w="9525" cmpd="sng">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5596033" y="6400800"/>
            <a:ext cx="1127233" cy="261610"/>
          </a:xfrm>
          <a:prstGeom prst="rect">
            <a:avLst/>
          </a:prstGeom>
          <a:noFill/>
        </p:spPr>
        <p:txBody>
          <a:bodyPr wrap="none" rtlCol="0">
            <a:spAutoFit/>
          </a:bodyPr>
          <a:lstStyle/>
          <a:p>
            <a:pPr algn="ctr"/>
            <a:r>
              <a:rPr lang="en-US" sz="1100" cap="small" baseline="0" dirty="0">
                <a:solidFill>
                  <a:schemeClr val="tx1">
                    <a:lumMod val="50000"/>
                    <a:lumOff val="50000"/>
                  </a:schemeClr>
                </a:solidFill>
                <a:latin typeface="Karla" charset="0"/>
                <a:ea typeface="Karla" charset="0"/>
                <a:cs typeface="Karla" charset="0"/>
              </a:rPr>
              <a:t>CS-S109A: Rader</a:t>
            </a:r>
          </a:p>
        </p:txBody>
      </p:sp>
      <p:pic>
        <p:nvPicPr>
          <p:cNvPr id="11" name="Picture 10">
            <a:extLst>
              <a:ext uri="{FF2B5EF4-FFF2-40B4-BE49-F238E27FC236}">
                <a16:creationId xmlns:a16="http://schemas.microsoft.com/office/drawing/2014/main" id="{C994D816-F60F-4948-A6DF-E4529B111E52}"/>
              </a:ext>
            </a:extLst>
          </p:cNvPr>
          <p:cNvPicPr>
            <a:picLocks noChangeAspect="1"/>
          </p:cNvPicPr>
          <p:nvPr userDrawn="1"/>
        </p:nvPicPr>
        <p:blipFill>
          <a:blip r:embed="rId4"/>
          <a:stretch>
            <a:fillRect/>
          </a:stretch>
        </p:blipFill>
        <p:spPr>
          <a:xfrm>
            <a:off x="944619" y="6400801"/>
            <a:ext cx="274320" cy="274320"/>
          </a:xfrm>
          <a:prstGeom prst="rect">
            <a:avLst/>
          </a:prstGeom>
        </p:spPr>
      </p:pic>
    </p:spTree>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Only Content ">
    <p:spTree>
      <p:nvGrpSpPr>
        <p:cNvPr id="1" name=""/>
        <p:cNvGrpSpPr/>
        <p:nvPr/>
      </p:nvGrpSpPr>
      <p:grpSpPr>
        <a:xfrm>
          <a:off x="0" y="0"/>
          <a:ext cx="0" cy="0"/>
          <a:chOff x="0" y="0"/>
          <a:chExt cx="0" cy="0"/>
        </a:xfrm>
      </p:grpSpPr>
      <p:sp>
        <p:nvSpPr>
          <p:cNvPr id="3" name="Content Placeholder 2"/>
          <p:cNvSpPr>
            <a:spLocks noGrp="1"/>
          </p:cNvSpPr>
          <p:nvPr>
            <p:ph idx="1"/>
          </p:nvPr>
        </p:nvSpPr>
        <p:spPr>
          <a:xfrm>
            <a:off x="872951" y="357487"/>
            <a:ext cx="10327008" cy="2111143"/>
          </a:xfrm>
          <a:prstGeom prst="rect">
            <a:avLst/>
          </a:prstGeom>
          <a:ln>
            <a:noFill/>
          </a:ln>
        </p:spPr>
        <p:txBody>
          <a:bodyPr/>
          <a:lstStyle>
            <a:lvl1pPr marL="0" indent="0">
              <a:buNone/>
              <a:defRPr sz="2800">
                <a:solidFill>
                  <a:srgbClr val="464646"/>
                </a:solidFill>
                <a:latin typeface="Karla"/>
                <a:cs typeface="Karla"/>
              </a:defRPr>
            </a:lvl1pPr>
            <a:lvl2pPr>
              <a:defRPr sz="2400">
                <a:solidFill>
                  <a:srgbClr val="464646"/>
                </a:solidFill>
                <a:latin typeface="Karla"/>
                <a:cs typeface="Karla"/>
              </a:defRPr>
            </a:lvl2pPr>
            <a:lvl3pPr>
              <a:defRPr sz="2000">
                <a:solidFill>
                  <a:srgbClr val="464646"/>
                </a:solidFill>
                <a:latin typeface="Karla"/>
                <a:cs typeface="Karla"/>
              </a:defRPr>
            </a:lvl3pPr>
            <a:lvl4pPr>
              <a:defRPr sz="1800">
                <a:solidFill>
                  <a:srgbClr val="464646"/>
                </a:solidFill>
                <a:latin typeface="Karla"/>
                <a:cs typeface="Karla"/>
              </a:defRPr>
            </a:lvl4pPr>
            <a:lvl5pPr>
              <a:defRPr sz="1800">
                <a:solidFill>
                  <a:srgbClr val="464646"/>
                </a:solidFill>
                <a:latin typeface="Karla"/>
                <a:cs typeface="Karla"/>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a:xfrm>
            <a:off x="9144000" y="6400800"/>
            <a:ext cx="2844800" cy="365125"/>
          </a:xfrm>
        </p:spPr>
        <p:txBody>
          <a:bodyPr/>
          <a:lstStyle>
            <a:lvl1pPr algn="r">
              <a:defRPr/>
            </a:lvl1pPr>
          </a:lstStyle>
          <a:p>
            <a:fld id="{AD29F1E6-0A42-6342-8A19-FA364A33AB30}" type="slidenum">
              <a:rPr lang="en-US" smtClean="0"/>
              <a:t>‹#›</a:t>
            </a:fld>
            <a:endParaRPr lang="en-US"/>
          </a:p>
        </p:txBody>
      </p:sp>
      <p:sp>
        <p:nvSpPr>
          <p:cNvPr id="12" name="TextBox 11"/>
          <p:cNvSpPr txBox="1"/>
          <p:nvPr/>
        </p:nvSpPr>
        <p:spPr>
          <a:xfrm>
            <a:off x="5596034" y="6400800"/>
            <a:ext cx="1127232" cy="261610"/>
          </a:xfrm>
          <a:prstGeom prst="rect">
            <a:avLst/>
          </a:prstGeom>
          <a:noFill/>
        </p:spPr>
        <p:txBody>
          <a:bodyPr wrap="none" rtlCol="0">
            <a:spAutoFit/>
          </a:bodyPr>
          <a:lstStyle/>
          <a:p>
            <a:pPr algn="ctr"/>
            <a:r>
              <a:rPr lang="en-US" sz="1100" cap="small" baseline="0" dirty="0">
                <a:solidFill>
                  <a:schemeClr val="tx1">
                    <a:lumMod val="50000"/>
                    <a:lumOff val="50000"/>
                  </a:schemeClr>
                </a:solidFill>
                <a:latin typeface="Karla" charset="0"/>
                <a:ea typeface="Karla" charset="0"/>
                <a:cs typeface="Karla" charset="0"/>
              </a:rPr>
              <a:t>CS-S109A: Rader</a:t>
            </a:r>
          </a:p>
        </p:txBody>
      </p:sp>
      <p:grpSp>
        <p:nvGrpSpPr>
          <p:cNvPr id="10" name="Group 9"/>
          <p:cNvGrpSpPr>
            <a:grpSpLocks noChangeAspect="1"/>
          </p:cNvGrpSpPr>
          <p:nvPr/>
        </p:nvGrpSpPr>
        <p:grpSpPr>
          <a:xfrm>
            <a:off x="457200" y="6400800"/>
            <a:ext cx="487418" cy="274320"/>
            <a:chOff x="8442646" y="6356350"/>
            <a:chExt cx="482609" cy="274320"/>
          </a:xfrm>
        </p:grpSpPr>
        <p:pic>
          <p:nvPicPr>
            <p:cNvPr id="11" name="Picture 10"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3" name="Picture 12"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pic>
        <p:nvPicPr>
          <p:cNvPr id="8" name="Picture 7">
            <a:extLst>
              <a:ext uri="{FF2B5EF4-FFF2-40B4-BE49-F238E27FC236}">
                <a16:creationId xmlns:a16="http://schemas.microsoft.com/office/drawing/2014/main" id="{B2A3E9B6-54C7-B847-BDF4-CCF5F2DD8629}"/>
              </a:ext>
            </a:extLst>
          </p:cNvPr>
          <p:cNvPicPr>
            <a:picLocks noChangeAspect="1"/>
          </p:cNvPicPr>
          <p:nvPr userDrawn="1"/>
        </p:nvPicPr>
        <p:blipFill>
          <a:blip r:embed="rId4"/>
          <a:stretch>
            <a:fillRect/>
          </a:stretch>
        </p:blipFill>
        <p:spPr>
          <a:xfrm>
            <a:off x="944619" y="6400801"/>
            <a:ext cx="274320" cy="274320"/>
          </a:xfrm>
          <a:prstGeom prst="rect">
            <a:avLst/>
          </a:prstGeom>
        </p:spPr>
      </p:pic>
    </p:spTree>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6"/>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a:prstGeom prst="rect">
            <a:avLst/>
          </a:prstGeom>
        </p:spPr>
        <p:txBody>
          <a:bodyPr anchor="b"/>
          <a:lstStyle>
            <a:lvl1pPr marL="0" indent="0">
              <a:buNone/>
              <a:defRPr sz="2000">
                <a:solidFill>
                  <a:schemeClr val="tx1">
                    <a:tint val="75000"/>
                  </a:schemeClr>
                </a:solidFill>
              </a:defRPr>
            </a:lvl1pPr>
            <a:lvl2pPr marL="457182" indent="0">
              <a:buNone/>
              <a:defRPr sz="1800">
                <a:solidFill>
                  <a:schemeClr val="tx1">
                    <a:tint val="75000"/>
                  </a:schemeClr>
                </a:solidFill>
              </a:defRPr>
            </a:lvl2pPr>
            <a:lvl3pPr marL="914364" indent="0">
              <a:buNone/>
              <a:defRPr sz="1600">
                <a:solidFill>
                  <a:schemeClr val="tx1">
                    <a:tint val="75000"/>
                  </a:schemeClr>
                </a:solidFill>
              </a:defRPr>
            </a:lvl3pPr>
            <a:lvl4pPr marL="1371545" indent="0">
              <a:buNone/>
              <a:defRPr sz="1400">
                <a:solidFill>
                  <a:schemeClr val="tx1">
                    <a:tint val="75000"/>
                  </a:schemeClr>
                </a:solidFill>
              </a:defRPr>
            </a:lvl4pPr>
            <a:lvl5pPr marL="1828727" indent="0">
              <a:buNone/>
              <a:defRPr sz="1400">
                <a:solidFill>
                  <a:schemeClr val="tx1">
                    <a:tint val="75000"/>
                  </a:schemeClr>
                </a:solidFill>
              </a:defRPr>
            </a:lvl5pPr>
            <a:lvl6pPr marL="2285909" indent="0">
              <a:buNone/>
              <a:defRPr sz="1400">
                <a:solidFill>
                  <a:schemeClr val="tx1">
                    <a:tint val="75000"/>
                  </a:schemeClr>
                </a:solidFill>
              </a:defRPr>
            </a:lvl6pPr>
            <a:lvl7pPr marL="2743091" indent="0">
              <a:buNone/>
              <a:defRPr sz="1400">
                <a:solidFill>
                  <a:schemeClr val="tx1">
                    <a:tint val="75000"/>
                  </a:schemeClr>
                </a:solidFill>
              </a:defRPr>
            </a:lvl7pPr>
            <a:lvl8pPr marL="3200272" indent="0">
              <a:buNone/>
              <a:defRPr sz="1400">
                <a:solidFill>
                  <a:schemeClr val="tx1">
                    <a:tint val="75000"/>
                  </a:schemeClr>
                </a:solidFill>
              </a:defRPr>
            </a:lvl8pPr>
            <a:lvl9pPr marL="3657454"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69AA6F5-6059-4A40-9B2E-8FB0AE5E16B1}" type="datetime1">
              <a:rPr lang="en-US" smtClean="0"/>
              <a:t>6/30/21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29F1E6-0A42-6342-8A19-FA364A33AB30}" type="slidenum">
              <a:rPr lang="en-US" smtClean="0"/>
              <a:t>‹#›</a:t>
            </a:fld>
            <a:endParaRPr lang="en-US"/>
          </a:p>
        </p:txBody>
      </p:sp>
    </p:spTree>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609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9144000" y="6400800"/>
            <a:ext cx="2844800" cy="365125"/>
          </a:xfrm>
        </p:spPr>
        <p:txBody>
          <a:bodyPr/>
          <a:lstStyle/>
          <a:p>
            <a:fld id="{AD29F1E6-0A42-6342-8A19-FA364A33AB30}" type="slidenum">
              <a:rPr lang="en-US" smtClean="0"/>
              <a:t>‹#›</a:t>
            </a:fld>
            <a:endParaRPr lang="en-US"/>
          </a:p>
        </p:txBody>
      </p:sp>
      <p:sp>
        <p:nvSpPr>
          <p:cNvPr id="11" name="TextBox 10"/>
          <p:cNvSpPr txBox="1"/>
          <p:nvPr/>
        </p:nvSpPr>
        <p:spPr>
          <a:xfrm>
            <a:off x="10109057" y="6109785"/>
            <a:ext cx="511679" cy="261610"/>
          </a:xfrm>
          <a:prstGeom prst="rect">
            <a:avLst/>
          </a:prstGeom>
          <a:noFill/>
        </p:spPr>
        <p:txBody>
          <a:bodyPr wrap="none" rtlCol="0">
            <a:spAutoFit/>
          </a:bodyPr>
          <a:lstStyle/>
          <a:p>
            <a:r>
              <a:rPr lang="en-US" sz="1100" cap="small" baseline="0" dirty="0">
                <a:solidFill>
                  <a:schemeClr val="tx1">
                    <a:lumMod val="50000"/>
                    <a:lumOff val="50000"/>
                  </a:schemeClr>
                </a:solidFill>
                <a:latin typeface="Karla" charset="0"/>
                <a:ea typeface="Karla" charset="0"/>
                <a:cs typeface="Karla" charset="0"/>
              </a:rPr>
              <a:t>Rader</a:t>
            </a:r>
          </a:p>
        </p:txBody>
      </p:sp>
      <p:grpSp>
        <p:nvGrpSpPr>
          <p:cNvPr id="13" name="Group 12"/>
          <p:cNvGrpSpPr>
            <a:grpSpLocks noChangeAspect="1"/>
          </p:cNvGrpSpPr>
          <p:nvPr/>
        </p:nvGrpSpPr>
        <p:grpSpPr>
          <a:xfrm>
            <a:off x="457200" y="6400800"/>
            <a:ext cx="487418" cy="274320"/>
            <a:chOff x="8442646" y="6356350"/>
            <a:chExt cx="482609" cy="274320"/>
          </a:xfrm>
        </p:grpSpPr>
        <p:pic>
          <p:nvPicPr>
            <p:cNvPr id="14" name="Picture 13"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5" name="Picture 14"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pic>
        <p:nvPicPr>
          <p:cNvPr id="12" name="Picture 11">
            <a:extLst>
              <a:ext uri="{FF2B5EF4-FFF2-40B4-BE49-F238E27FC236}">
                <a16:creationId xmlns:a16="http://schemas.microsoft.com/office/drawing/2014/main" id="{65CA4DE1-EA57-594B-A224-4F3B44B93A0D}"/>
              </a:ext>
            </a:extLst>
          </p:cNvPr>
          <p:cNvPicPr>
            <a:picLocks noChangeAspect="1"/>
          </p:cNvPicPr>
          <p:nvPr userDrawn="1"/>
        </p:nvPicPr>
        <p:blipFill>
          <a:blip r:embed="rId4"/>
          <a:stretch>
            <a:fillRect/>
          </a:stretch>
        </p:blipFill>
        <p:spPr>
          <a:xfrm>
            <a:off x="944619" y="6400801"/>
            <a:ext cx="274320" cy="274320"/>
          </a:xfrm>
          <a:prstGeom prst="rect">
            <a:avLst/>
          </a:prstGeom>
        </p:spPr>
      </p:pic>
    </p:spTree>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4"/>
            <a:ext cx="5386917" cy="639762"/>
          </a:xfrm>
          <a:prstGeom prst="rect">
            <a:avLst/>
          </a:prstGeo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70" y="1535114"/>
            <a:ext cx="5389033" cy="639762"/>
          </a:xfrm>
          <a:prstGeom prst="rect">
            <a:avLst/>
          </a:prstGeo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70" y="2174875"/>
            <a:ext cx="5389033"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a:xfrm>
            <a:off x="9144000" y="6400800"/>
            <a:ext cx="2844800" cy="365125"/>
          </a:xfrm>
        </p:spPr>
        <p:txBody>
          <a:bodyPr/>
          <a:lstStyle/>
          <a:p>
            <a:fld id="{AD29F1E6-0A42-6342-8A19-FA364A33AB30}" type="slidenum">
              <a:rPr lang="en-US" smtClean="0"/>
              <a:t>‹#›</a:t>
            </a:fld>
            <a:endParaRPr lang="en-US"/>
          </a:p>
        </p:txBody>
      </p:sp>
      <p:grpSp>
        <p:nvGrpSpPr>
          <p:cNvPr id="15" name="Group 14"/>
          <p:cNvGrpSpPr>
            <a:grpSpLocks noChangeAspect="1"/>
          </p:cNvGrpSpPr>
          <p:nvPr/>
        </p:nvGrpSpPr>
        <p:grpSpPr>
          <a:xfrm>
            <a:off x="457200" y="6400800"/>
            <a:ext cx="487418" cy="274320"/>
            <a:chOff x="8442646" y="6356350"/>
            <a:chExt cx="482609" cy="274320"/>
          </a:xfrm>
        </p:grpSpPr>
        <p:pic>
          <p:nvPicPr>
            <p:cNvPr id="16" name="Picture 15"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7" name="Picture 16"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pic>
        <p:nvPicPr>
          <p:cNvPr id="12" name="Picture 11">
            <a:extLst>
              <a:ext uri="{FF2B5EF4-FFF2-40B4-BE49-F238E27FC236}">
                <a16:creationId xmlns:a16="http://schemas.microsoft.com/office/drawing/2014/main" id="{1538E326-E515-EF40-AE4C-D8F49BEF44F6}"/>
              </a:ext>
            </a:extLst>
          </p:cNvPr>
          <p:cNvPicPr>
            <a:picLocks noChangeAspect="1"/>
          </p:cNvPicPr>
          <p:nvPr userDrawn="1"/>
        </p:nvPicPr>
        <p:blipFill>
          <a:blip r:embed="rId4"/>
          <a:stretch>
            <a:fillRect/>
          </a:stretch>
        </p:blipFill>
        <p:spPr>
          <a:xfrm>
            <a:off x="944619" y="6400801"/>
            <a:ext cx="274320" cy="274320"/>
          </a:xfrm>
          <a:prstGeom prst="rect">
            <a:avLst/>
          </a:prstGeom>
        </p:spPr>
      </p:pic>
    </p:spTree>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Section Title">
    <p:spTree>
      <p:nvGrpSpPr>
        <p:cNvPr id="1" name=""/>
        <p:cNvGrpSpPr/>
        <p:nvPr/>
      </p:nvGrpSpPr>
      <p:grpSpPr>
        <a:xfrm>
          <a:off x="0" y="0"/>
          <a:ext cx="0" cy="0"/>
          <a:chOff x="0" y="0"/>
          <a:chExt cx="0" cy="0"/>
        </a:xfrm>
      </p:grpSpPr>
      <p:sp>
        <p:nvSpPr>
          <p:cNvPr id="2" name="Title 1"/>
          <p:cNvSpPr>
            <a:spLocks noGrp="1"/>
          </p:cNvSpPr>
          <p:nvPr>
            <p:ph type="title"/>
          </p:nvPr>
        </p:nvSpPr>
        <p:spPr>
          <a:xfrm>
            <a:off x="609600" y="2739958"/>
            <a:ext cx="10972800" cy="767276"/>
          </a:xfrm>
          <a:prstGeom prst="rect">
            <a:avLst/>
          </a:prstGeom>
        </p:spPr>
        <p:txBody>
          <a:bodyPr/>
          <a:lstStyle/>
          <a:p>
            <a:r>
              <a:rPr lang="en-US"/>
              <a:t>Click to edit Master title style</a:t>
            </a:r>
            <a:endParaRPr lang="en-US" dirty="0"/>
          </a:p>
        </p:txBody>
      </p:sp>
      <p:sp>
        <p:nvSpPr>
          <p:cNvPr id="5" name="Slide Number Placeholder 4"/>
          <p:cNvSpPr>
            <a:spLocks noGrp="1"/>
          </p:cNvSpPr>
          <p:nvPr>
            <p:ph type="sldNum" sz="quarter" idx="12"/>
          </p:nvPr>
        </p:nvSpPr>
        <p:spPr>
          <a:xfrm>
            <a:off x="9144000" y="6400800"/>
            <a:ext cx="2844800" cy="365125"/>
          </a:xfrm>
        </p:spPr>
        <p:txBody>
          <a:bodyPr/>
          <a:lstStyle/>
          <a:p>
            <a:fld id="{AD29F1E6-0A42-6342-8A19-FA364A33AB30}" type="slidenum">
              <a:rPr lang="en-US" smtClean="0"/>
              <a:t>‹#›</a:t>
            </a:fld>
            <a:endParaRPr lang="en-US"/>
          </a:p>
        </p:txBody>
      </p:sp>
      <p:sp>
        <p:nvSpPr>
          <p:cNvPr id="10" name="TextBox 9"/>
          <p:cNvSpPr txBox="1"/>
          <p:nvPr/>
        </p:nvSpPr>
        <p:spPr>
          <a:xfrm>
            <a:off x="5596034" y="6400800"/>
            <a:ext cx="1127233" cy="261610"/>
          </a:xfrm>
          <a:prstGeom prst="rect">
            <a:avLst/>
          </a:prstGeom>
          <a:noFill/>
        </p:spPr>
        <p:txBody>
          <a:bodyPr wrap="none" rtlCol="0">
            <a:spAutoFit/>
          </a:bodyPr>
          <a:lstStyle/>
          <a:p>
            <a:pPr algn="ctr"/>
            <a:r>
              <a:rPr lang="en-US" sz="1100" cap="small" baseline="0" dirty="0">
                <a:solidFill>
                  <a:schemeClr val="tx1">
                    <a:lumMod val="50000"/>
                    <a:lumOff val="50000"/>
                  </a:schemeClr>
                </a:solidFill>
                <a:latin typeface="Karla" charset="0"/>
                <a:ea typeface="Karla" charset="0"/>
                <a:cs typeface="Karla" charset="0"/>
              </a:rPr>
              <a:t>CS-S109A: Rader</a:t>
            </a:r>
          </a:p>
        </p:txBody>
      </p:sp>
      <p:grpSp>
        <p:nvGrpSpPr>
          <p:cNvPr id="11" name="Group 10"/>
          <p:cNvGrpSpPr>
            <a:grpSpLocks noChangeAspect="1"/>
          </p:cNvGrpSpPr>
          <p:nvPr/>
        </p:nvGrpSpPr>
        <p:grpSpPr>
          <a:xfrm>
            <a:off x="457200" y="6400800"/>
            <a:ext cx="487418" cy="274320"/>
            <a:chOff x="8442646" y="6356350"/>
            <a:chExt cx="482609" cy="274320"/>
          </a:xfrm>
        </p:grpSpPr>
        <p:pic>
          <p:nvPicPr>
            <p:cNvPr id="12" name="Picture 11"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3" name="Picture 12"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pic>
        <p:nvPicPr>
          <p:cNvPr id="8" name="Picture 7">
            <a:extLst>
              <a:ext uri="{FF2B5EF4-FFF2-40B4-BE49-F238E27FC236}">
                <a16:creationId xmlns:a16="http://schemas.microsoft.com/office/drawing/2014/main" id="{92241B15-7088-E145-A42E-F0C7FC621E69}"/>
              </a:ext>
            </a:extLst>
          </p:cNvPr>
          <p:cNvPicPr>
            <a:picLocks noChangeAspect="1"/>
          </p:cNvPicPr>
          <p:nvPr userDrawn="1"/>
        </p:nvPicPr>
        <p:blipFill>
          <a:blip r:embed="rId4"/>
          <a:stretch>
            <a:fillRect/>
          </a:stretch>
        </p:blipFill>
        <p:spPr>
          <a:xfrm>
            <a:off x="944619" y="6400801"/>
            <a:ext cx="274320" cy="274320"/>
          </a:xfrm>
          <a:prstGeom prst="rect">
            <a:avLst/>
          </a:prstGeom>
        </p:spPr>
      </p:pic>
    </p:spTree>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9144000" y="6400800"/>
            <a:ext cx="2844800" cy="365125"/>
          </a:xfrm>
        </p:spPr>
        <p:txBody>
          <a:bodyPr/>
          <a:lstStyle/>
          <a:p>
            <a:fld id="{AD29F1E6-0A42-6342-8A19-FA364A33AB30}" type="slidenum">
              <a:rPr lang="en-US" smtClean="0"/>
              <a:t>‹#›</a:t>
            </a:fld>
            <a:endParaRPr lang="en-US"/>
          </a:p>
        </p:txBody>
      </p:sp>
      <p:sp>
        <p:nvSpPr>
          <p:cNvPr id="8" name="TextBox 7"/>
          <p:cNvSpPr txBox="1"/>
          <p:nvPr/>
        </p:nvSpPr>
        <p:spPr>
          <a:xfrm>
            <a:off x="5596035" y="6400800"/>
            <a:ext cx="1127232" cy="261610"/>
          </a:xfrm>
          <a:prstGeom prst="rect">
            <a:avLst/>
          </a:prstGeom>
          <a:noFill/>
        </p:spPr>
        <p:txBody>
          <a:bodyPr wrap="none" rtlCol="0">
            <a:spAutoFit/>
          </a:bodyPr>
          <a:lstStyle/>
          <a:p>
            <a:pPr algn="ctr"/>
            <a:r>
              <a:rPr lang="en-US" sz="1100" cap="small" baseline="0" dirty="0">
                <a:solidFill>
                  <a:schemeClr val="tx1">
                    <a:lumMod val="50000"/>
                    <a:lumOff val="50000"/>
                  </a:schemeClr>
                </a:solidFill>
                <a:latin typeface="Karla" charset="0"/>
                <a:ea typeface="Karla" charset="0"/>
                <a:cs typeface="Karla" charset="0"/>
              </a:rPr>
              <a:t>CS-S109A: Rader</a:t>
            </a:r>
          </a:p>
        </p:txBody>
      </p:sp>
      <p:grpSp>
        <p:nvGrpSpPr>
          <p:cNvPr id="9" name="Group 8"/>
          <p:cNvGrpSpPr>
            <a:grpSpLocks noChangeAspect="1"/>
          </p:cNvGrpSpPr>
          <p:nvPr/>
        </p:nvGrpSpPr>
        <p:grpSpPr>
          <a:xfrm>
            <a:off x="457200" y="6400800"/>
            <a:ext cx="487418" cy="274320"/>
            <a:chOff x="8442646" y="6356350"/>
            <a:chExt cx="482609" cy="274320"/>
          </a:xfrm>
        </p:grpSpPr>
        <p:pic>
          <p:nvPicPr>
            <p:cNvPr id="10" name="Picture 9"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1" name="Picture 10"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pic>
        <p:nvPicPr>
          <p:cNvPr id="7" name="Picture 6">
            <a:extLst>
              <a:ext uri="{FF2B5EF4-FFF2-40B4-BE49-F238E27FC236}">
                <a16:creationId xmlns:a16="http://schemas.microsoft.com/office/drawing/2014/main" id="{EC840DC8-7F48-F441-9AD2-AF91AFEC18C8}"/>
              </a:ext>
            </a:extLst>
          </p:cNvPr>
          <p:cNvPicPr>
            <a:picLocks noChangeAspect="1"/>
          </p:cNvPicPr>
          <p:nvPr userDrawn="1"/>
        </p:nvPicPr>
        <p:blipFill>
          <a:blip r:embed="rId4"/>
          <a:stretch>
            <a:fillRect/>
          </a:stretch>
        </p:blipFill>
        <p:spPr>
          <a:xfrm>
            <a:off x="944619" y="6400801"/>
            <a:ext cx="274320" cy="274320"/>
          </a:xfrm>
          <a:prstGeom prst="rect">
            <a:avLst/>
          </a:prstGeom>
        </p:spPr>
      </p:pic>
    </p:spTree>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1"/>
            <a:ext cx="4011084"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3"/>
            <a:ext cx="681566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3" y="1435103"/>
            <a:ext cx="4011084" cy="4691063"/>
          </a:xfrm>
          <a:prstGeom prst="rect">
            <a:avLst/>
          </a:prstGeom>
        </p:spPr>
        <p:txBody>
          <a:bodyPr/>
          <a:lstStyle>
            <a:lvl1pPr marL="0" indent="0">
              <a:buNone/>
              <a:defRPr sz="1400"/>
            </a:lvl1pPr>
            <a:lvl2pPr marL="457182" indent="0">
              <a:buNone/>
              <a:defRPr sz="1200"/>
            </a:lvl2pPr>
            <a:lvl3pPr marL="914364" indent="0">
              <a:buNone/>
              <a:defRPr sz="1000"/>
            </a:lvl3pPr>
            <a:lvl4pPr marL="1371545" indent="0">
              <a:buNone/>
              <a:defRPr sz="900"/>
            </a:lvl4pPr>
            <a:lvl5pPr marL="1828727" indent="0">
              <a:buNone/>
              <a:defRPr sz="900"/>
            </a:lvl5pPr>
            <a:lvl6pPr marL="2285909" indent="0">
              <a:buNone/>
              <a:defRPr sz="900"/>
            </a:lvl6pPr>
            <a:lvl7pPr marL="2743091" indent="0">
              <a:buNone/>
              <a:defRPr sz="900"/>
            </a:lvl7pPr>
            <a:lvl8pPr marL="3200272" indent="0">
              <a:buNone/>
              <a:defRPr sz="900"/>
            </a:lvl8pPr>
            <a:lvl9pPr marL="3657454"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A71E55E-E805-534B-9A7F-BEE5E4E65F69}" type="datetime1">
              <a:rPr lang="en-US" smtClean="0"/>
              <a:t>6/30/21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D29F1E6-0A42-6342-8A19-FA364A33AB30}" type="slidenum">
              <a:rPr lang="en-US" smtClean="0"/>
              <a:t>‹#›</a:t>
            </a:fld>
            <a:endParaRPr lang="en-US"/>
          </a:p>
        </p:txBody>
      </p:sp>
    </p:spTree>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9F9F9"/>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7D59533-EF78-7347-89B8-58E6CADD0DBD}" type="datetime1">
              <a:rPr lang="en-US" smtClean="0"/>
              <a:t>6/30/21</a:t>
            </a:fld>
            <a:endParaRPr lang="en-US"/>
          </a:p>
        </p:txBody>
      </p:sp>
      <p:sp>
        <p:nvSpPr>
          <p:cNvPr id="5" name="Footer Placeholder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D29F1E6-0A42-6342-8A19-FA364A33AB30}" type="slidenum">
              <a:rPr lang="en-US" smtClean="0"/>
              <a:t>‹#›</a:t>
            </a:fld>
            <a:endParaRPr lang="en-US"/>
          </a:p>
        </p:txBody>
      </p:sp>
    </p:spTree>
    <p:extLst>
      <p:ext uri="{BB962C8B-B14F-4D97-AF65-F5344CB8AC3E}">
        <p14:creationId xmlns:p14="http://schemas.microsoft.com/office/powerpoint/2010/main" val="972700784"/>
      </p:ext>
    </p:extLst>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 id="2147483750" r:id="rId12"/>
  </p:sldLayoutIdLst>
  <p:hf hdr="0" ftr="0" dt="0"/>
  <p:txStyles>
    <p:titleStyle>
      <a:lvl1pPr algn="ctr" defTabSz="457182" rtl="0" eaLnBrk="1" latinLnBrk="0" hangingPunct="1">
        <a:spcBef>
          <a:spcPct val="0"/>
        </a:spcBef>
        <a:buNone/>
        <a:defRPr sz="3200" kern="1200" baseline="0">
          <a:solidFill>
            <a:schemeClr val="tx1"/>
          </a:solidFill>
          <a:latin typeface="Karla"/>
          <a:ea typeface="+mj-ea"/>
          <a:cs typeface="Karla"/>
        </a:defRPr>
      </a:lvl1pPr>
    </p:titleStyle>
    <p:bodyStyle>
      <a:lvl1pPr marL="342887" indent="-342887" algn="l" defTabSz="457182" rtl="0" eaLnBrk="1" latinLnBrk="0" hangingPunct="1">
        <a:spcBef>
          <a:spcPct val="20000"/>
        </a:spcBef>
        <a:buFont typeface="Arial"/>
        <a:buChar char="•"/>
        <a:defRPr sz="3200" kern="1200">
          <a:solidFill>
            <a:schemeClr val="tx1"/>
          </a:solidFill>
          <a:latin typeface="+mn-lt"/>
          <a:ea typeface="+mn-ea"/>
          <a:cs typeface="+mn-cs"/>
        </a:defRPr>
      </a:lvl1pPr>
      <a:lvl2pPr marL="742920" indent="-285738" algn="l" defTabSz="457182" rtl="0" eaLnBrk="1" latinLnBrk="0" hangingPunct="1">
        <a:spcBef>
          <a:spcPct val="20000"/>
        </a:spcBef>
        <a:buFont typeface="Arial"/>
        <a:buChar char="–"/>
        <a:defRPr sz="2800" kern="1200">
          <a:solidFill>
            <a:schemeClr val="tx1"/>
          </a:solidFill>
          <a:latin typeface="+mn-lt"/>
          <a:ea typeface="+mn-ea"/>
          <a:cs typeface="+mn-cs"/>
        </a:defRPr>
      </a:lvl2pPr>
      <a:lvl3pPr marL="1142954" indent="-228590" algn="l" defTabSz="457182" rtl="0" eaLnBrk="1" latinLnBrk="0" hangingPunct="1">
        <a:spcBef>
          <a:spcPct val="20000"/>
        </a:spcBef>
        <a:buFont typeface="Arial"/>
        <a:buChar char="•"/>
        <a:defRPr sz="2400" kern="1200">
          <a:solidFill>
            <a:schemeClr val="tx1"/>
          </a:solidFill>
          <a:latin typeface="+mn-lt"/>
          <a:ea typeface="+mn-ea"/>
          <a:cs typeface="+mn-cs"/>
        </a:defRPr>
      </a:lvl3pPr>
      <a:lvl4pPr marL="1600136" indent="-228590" algn="l" defTabSz="457182" rtl="0" eaLnBrk="1" latinLnBrk="0" hangingPunct="1">
        <a:spcBef>
          <a:spcPct val="20000"/>
        </a:spcBef>
        <a:buFont typeface="Arial"/>
        <a:buChar char="–"/>
        <a:defRPr sz="2000" kern="1200">
          <a:solidFill>
            <a:schemeClr val="tx1"/>
          </a:solidFill>
          <a:latin typeface="+mn-lt"/>
          <a:ea typeface="+mn-ea"/>
          <a:cs typeface="+mn-cs"/>
        </a:defRPr>
      </a:lvl4pPr>
      <a:lvl5pPr marL="2057317" indent="-228590" algn="l" defTabSz="457182" rtl="0" eaLnBrk="1" latinLnBrk="0" hangingPunct="1">
        <a:spcBef>
          <a:spcPct val="20000"/>
        </a:spcBef>
        <a:buFont typeface="Arial"/>
        <a:buChar char="»"/>
        <a:defRPr sz="2000" kern="1200">
          <a:solidFill>
            <a:schemeClr val="tx1"/>
          </a:solidFill>
          <a:latin typeface="+mn-lt"/>
          <a:ea typeface="+mn-ea"/>
          <a:cs typeface="+mn-cs"/>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2" rtl="0" eaLnBrk="1" latinLnBrk="0" hangingPunct="1">
        <a:defRPr sz="1800" kern="1200">
          <a:solidFill>
            <a:schemeClr val="tx1"/>
          </a:solidFill>
          <a:latin typeface="+mn-lt"/>
          <a:ea typeface="+mn-ea"/>
          <a:cs typeface="+mn-cs"/>
        </a:defRPr>
      </a:lvl1pPr>
      <a:lvl2pPr marL="457182" algn="l" defTabSz="457182" rtl="0" eaLnBrk="1" latinLnBrk="0" hangingPunct="1">
        <a:defRPr sz="1800" kern="1200">
          <a:solidFill>
            <a:schemeClr val="tx1"/>
          </a:solidFill>
          <a:latin typeface="+mn-lt"/>
          <a:ea typeface="+mn-ea"/>
          <a:cs typeface="+mn-cs"/>
        </a:defRPr>
      </a:lvl2pPr>
      <a:lvl3pPr marL="914364" algn="l" defTabSz="457182" rtl="0" eaLnBrk="1" latinLnBrk="0" hangingPunct="1">
        <a:defRPr sz="1800" kern="1200">
          <a:solidFill>
            <a:schemeClr val="tx1"/>
          </a:solidFill>
          <a:latin typeface="+mn-lt"/>
          <a:ea typeface="+mn-ea"/>
          <a:cs typeface="+mn-cs"/>
        </a:defRPr>
      </a:lvl3pPr>
      <a:lvl4pPr marL="1371545" algn="l" defTabSz="457182" rtl="0" eaLnBrk="1" latinLnBrk="0" hangingPunct="1">
        <a:defRPr sz="1800" kern="1200">
          <a:solidFill>
            <a:schemeClr val="tx1"/>
          </a:solidFill>
          <a:latin typeface="+mn-lt"/>
          <a:ea typeface="+mn-ea"/>
          <a:cs typeface="+mn-cs"/>
        </a:defRPr>
      </a:lvl4pPr>
      <a:lvl5pPr marL="1828727" algn="l" defTabSz="457182" rtl="0" eaLnBrk="1" latinLnBrk="0" hangingPunct="1">
        <a:defRPr sz="1800" kern="1200">
          <a:solidFill>
            <a:schemeClr val="tx1"/>
          </a:solidFill>
          <a:latin typeface="+mn-lt"/>
          <a:ea typeface="+mn-ea"/>
          <a:cs typeface="+mn-cs"/>
        </a:defRPr>
      </a:lvl5pPr>
      <a:lvl6pPr marL="2285909" algn="l" defTabSz="457182" rtl="0" eaLnBrk="1" latinLnBrk="0" hangingPunct="1">
        <a:defRPr sz="1800" kern="1200">
          <a:solidFill>
            <a:schemeClr val="tx1"/>
          </a:solidFill>
          <a:latin typeface="+mn-lt"/>
          <a:ea typeface="+mn-ea"/>
          <a:cs typeface="+mn-cs"/>
        </a:defRPr>
      </a:lvl6pPr>
      <a:lvl7pPr marL="2743091" algn="l" defTabSz="457182" rtl="0" eaLnBrk="1" latinLnBrk="0" hangingPunct="1">
        <a:defRPr sz="1800" kern="1200">
          <a:solidFill>
            <a:schemeClr val="tx1"/>
          </a:solidFill>
          <a:latin typeface="+mn-lt"/>
          <a:ea typeface="+mn-ea"/>
          <a:cs typeface="+mn-cs"/>
        </a:defRPr>
      </a:lvl7pPr>
      <a:lvl8pPr marL="3200272" algn="l" defTabSz="457182" rtl="0" eaLnBrk="1" latinLnBrk="0" hangingPunct="1">
        <a:defRPr sz="1800" kern="1200">
          <a:solidFill>
            <a:schemeClr val="tx1"/>
          </a:solidFill>
          <a:latin typeface="+mn-lt"/>
          <a:ea typeface="+mn-ea"/>
          <a:cs typeface="+mn-cs"/>
        </a:defRPr>
      </a:lvl8pPr>
      <a:lvl9pPr marL="3657454" algn="l" defTabSz="457182"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20.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60.png"/></Relationships>
</file>

<file path=ppt/slides/_rels/slide12.xml.rels><?xml version="1.0" encoding="UTF-8" standalone="yes"?>
<Relationships xmlns="http://schemas.openxmlformats.org/package/2006/relationships"><Relationship Id="rId3" Type="http://schemas.openxmlformats.org/officeDocument/2006/relationships/image" Target="../media/image920.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20.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5" Type="http://schemas.openxmlformats.org/officeDocument/2006/relationships/image" Target="../media/image1040.png"/><Relationship Id="rId4" Type="http://schemas.openxmlformats.org/officeDocument/2006/relationships/image" Target="../media/image920.pn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1.png"/><Relationship Id="rId1" Type="http://schemas.openxmlformats.org/officeDocument/2006/relationships/slideLayout" Target="../slideLayouts/slideLayout2.xml"/><Relationship Id="rId5" Type="http://schemas.openxmlformats.org/officeDocument/2006/relationships/image" Target="../media/image421.png"/><Relationship Id="rId4" Type="http://schemas.openxmlformats.org/officeDocument/2006/relationships/image" Target="../media/image920.png"/></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421.png"/><Relationship Id="rId4" Type="http://schemas.openxmlformats.org/officeDocument/2006/relationships/image" Target="../media/image920.png"/></Relationships>
</file>

<file path=ppt/slides/_rels/slide17.xml.rels><?xml version="1.0" encoding="UTF-8" standalone="yes"?>
<Relationships xmlns="http://schemas.openxmlformats.org/package/2006/relationships"><Relationship Id="rId3" Type="http://schemas.openxmlformats.org/officeDocument/2006/relationships/image" Target="../media/image920.png"/><Relationship Id="rId1" Type="http://schemas.openxmlformats.org/officeDocument/2006/relationships/slideLayout" Target="../slideLayouts/slideLayout2.xml"/><Relationship Id="rId6" Type="http://schemas.openxmlformats.org/officeDocument/2006/relationships/image" Target="../media/image490.png"/><Relationship Id="rId5" Type="http://schemas.openxmlformats.org/officeDocument/2006/relationships/image" Target="../media/image23.png"/><Relationship Id="rId4" Type="http://schemas.openxmlformats.org/officeDocument/2006/relationships/image" Target="../media/image470.png"/></Relationships>
</file>

<file path=ppt/slides/_rels/slide18.xml.rels><?xml version="1.0" encoding="UTF-8" standalone="yes"?>
<Relationships xmlns="http://schemas.openxmlformats.org/package/2006/relationships"><Relationship Id="rId3" Type="http://schemas.openxmlformats.org/officeDocument/2006/relationships/image" Target="../media/image500.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500.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1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500.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28.emf"/><Relationship Id="rId4" Type="http://schemas.openxmlformats.org/officeDocument/2006/relationships/image" Target="../media/image27.emf"/></Relationships>
</file>

<file path=ppt/slides/_rels/slide25.xml.rels><?xml version="1.0" encoding="UTF-8" standalone="yes"?>
<Relationships xmlns="http://schemas.openxmlformats.org/package/2006/relationships"><Relationship Id="rId3" Type="http://schemas.openxmlformats.org/officeDocument/2006/relationships/image" Target="../media/image300.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30.emf"/><Relationship Id="rId4" Type="http://schemas.openxmlformats.org/officeDocument/2006/relationships/image" Target="../media/image29.emf"/></Relationships>
</file>

<file path=ppt/slides/_rels/slide26.xml.rels><?xml version="1.0" encoding="UTF-8" standalone="yes"?>
<Relationships xmlns="http://schemas.openxmlformats.org/package/2006/relationships"><Relationship Id="rId3" Type="http://schemas.openxmlformats.org/officeDocument/2006/relationships/image" Target="../media/image340.png"/><Relationship Id="rId7" Type="http://schemas.openxmlformats.org/officeDocument/2006/relationships/image" Target="../media/image38.png"/><Relationship Id="rId2" Type="http://schemas.openxmlformats.org/officeDocument/2006/relationships/image" Target="../media/image330.png"/><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27.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36.emf"/><Relationship Id="rId4" Type="http://schemas.openxmlformats.org/officeDocument/2006/relationships/image" Target="../media/image35.emf"/></Relationships>
</file>

<file path=ppt/slides/_rels/slide2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image" Target="../media/image54.png"/><Relationship Id="rId1" Type="http://schemas.openxmlformats.org/officeDocument/2006/relationships/slideLayout" Target="../slideLayouts/slideLayout2.xml"/><Relationship Id="rId4" Type="http://schemas.openxmlformats.org/officeDocument/2006/relationships/image" Target="../media/image39.emf"/></Relationships>
</file>

<file path=ppt/slides/_rels/slide32.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image" Target="../media/image42.em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9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image" Target="../media/image44.em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46.emf"/></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image" Target="../media/image48.em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3.xml"/><Relationship Id="rId4" Type="http://schemas.openxmlformats.org/officeDocument/2006/relationships/image" Target="../media/image5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image" Target="../media/image61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3.emf"/><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4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image" Target="../media/image690.png"/><Relationship Id="rId1" Type="http://schemas.openxmlformats.org/officeDocument/2006/relationships/slideLayout" Target="../slideLayouts/slideLayout2.xml"/><Relationship Id="rId4" Type="http://schemas.openxmlformats.org/officeDocument/2006/relationships/image" Target="../media/image58.emf"/></Relationships>
</file>

<file path=ppt/slides/_rels/slide5.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510.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50.xml.rels><?xml version="1.0" encoding="UTF-8" standalone="yes"?>
<Relationships xmlns="http://schemas.openxmlformats.org/package/2006/relationships"><Relationship Id="rId2" Type="http://schemas.openxmlformats.org/officeDocument/2006/relationships/image" Target="../media/image59.emf"/><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image" Target="../media/image6900.png"/><Relationship Id="rId1" Type="http://schemas.openxmlformats.org/officeDocument/2006/relationships/slideLayout" Target="../slideLayouts/slideLayout2.xml"/><Relationship Id="rId4" Type="http://schemas.openxmlformats.org/officeDocument/2006/relationships/image" Target="../media/image58.emf"/></Relationships>
</file>

<file path=ppt/slides/_rels/slide58.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30.emf"/><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 Id="rId5" Type="http://schemas.openxmlformats.org/officeDocument/2006/relationships/image" Target="../media/image74.png"/><Relationship Id="rId4" Type="http://schemas.openxmlformats.org/officeDocument/2006/relationships/image" Target="../media/image73.png"/></Relationships>
</file>

<file path=ppt/slides/_rels/slide6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79.emf"/><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80.tiff"/><Relationship Id="rId1" Type="http://schemas.openxmlformats.org/officeDocument/2006/relationships/slideLayout" Target="../slideLayouts/slideLayout8.xml"/></Relationships>
</file>

<file path=ppt/slides/_rels/slide74.xml.rels><?xml version="1.0" encoding="UTF-8" standalone="yes"?>
<Relationships xmlns="http://schemas.openxmlformats.org/package/2006/relationships"><Relationship Id="rId2" Type="http://schemas.openxmlformats.org/officeDocument/2006/relationships/image" Target="../media/image81.tiff"/><Relationship Id="rId1" Type="http://schemas.openxmlformats.org/officeDocument/2006/relationships/slideLayout" Target="../slideLayouts/slideLayout8.xml"/></Relationships>
</file>

<file path=ppt/slides/_rels/slide75.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2.xml"/><Relationship Id="rId5" Type="http://schemas.openxmlformats.org/officeDocument/2006/relationships/image" Target="../media/image471.png"/><Relationship Id="rId4" Type="http://schemas.openxmlformats.org/officeDocument/2006/relationships/image" Target="../media/image46.png"/></Relationships>
</file>

<file path=ppt/slides/_rels/slide85.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2.xml"/><Relationship Id="rId5" Type="http://schemas.openxmlformats.org/officeDocument/2006/relationships/image" Target="../media/image471.png"/><Relationship Id="rId4" Type="http://schemas.openxmlformats.org/officeDocument/2006/relationships/image" Target="../media/image46.png"/></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Lecture #4: Multiple Linear Regression</a:t>
            </a:r>
            <a:br>
              <a:rPr lang="mr-IN" dirty="0"/>
            </a:br>
            <a:endParaRPr lang="en-US" dirty="0"/>
          </a:p>
        </p:txBody>
      </p:sp>
      <p:sp>
        <p:nvSpPr>
          <p:cNvPr id="4" name="Slide Number Placeholder 3"/>
          <p:cNvSpPr>
            <a:spLocks noGrp="1"/>
          </p:cNvSpPr>
          <p:nvPr>
            <p:ph type="sldNum" sz="quarter" idx="12"/>
          </p:nvPr>
        </p:nvSpPr>
        <p:spPr/>
        <p:txBody>
          <a:bodyPr/>
          <a:lstStyle/>
          <a:p>
            <a:fld id="{AD29F1E6-0A42-6342-8A19-FA364A33AB30}" type="slidenum">
              <a:rPr lang="en-US" smtClean="0"/>
              <a:t>1</a:t>
            </a:fld>
            <a:endParaRPr lang="en-US"/>
          </a:p>
        </p:txBody>
      </p:sp>
    </p:spTree>
    <p:extLst>
      <p:ext uri="{BB962C8B-B14F-4D97-AF65-F5344CB8AC3E}">
        <p14:creationId xmlns:p14="http://schemas.microsoft.com/office/powerpoint/2010/main" val="18309158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Lecture Outline </a:t>
            </a:r>
            <a:br>
              <a:rPr lang="en-US" dirty="0"/>
            </a:b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19128" y="840932"/>
                <a:ext cx="10102809" cy="5331268"/>
              </a:xfrm>
              <a:noFill/>
              <a:ln w="12700">
                <a:noFill/>
              </a:ln>
              <a:effectLst/>
            </p:spPr>
            <p:txBody>
              <a:bodyPr/>
              <a:lstStyle/>
              <a:p>
                <a:pPr>
                  <a:spcBef>
                    <a:spcPts val="600"/>
                  </a:spcBef>
                </a:pPr>
                <a:r>
                  <a:rPr lang="en-US" sz="2400" dirty="0">
                    <a:solidFill>
                      <a:schemeClr val="bg1">
                        <a:lumMod val="65000"/>
                      </a:schemeClr>
                    </a:solidFill>
                  </a:rPr>
                  <a:t>Brief Recap </a:t>
                </a:r>
              </a:p>
              <a:p>
                <a:pPr>
                  <a:spcBef>
                    <a:spcPts val="600"/>
                  </a:spcBef>
                </a:pPr>
                <a:r>
                  <a:rPr lang="en-US" sz="2400" b="1" dirty="0">
                    <a:solidFill>
                      <a:schemeClr val="tx1"/>
                    </a:solidFill>
                  </a:rPr>
                  <a:t>How well do we know </a:t>
                </a:r>
                <a14:m>
                  <m:oMath xmlns:m="http://schemas.openxmlformats.org/officeDocument/2006/math">
                    <m:acc>
                      <m:accPr>
                        <m:chr m:val="̂"/>
                        <m:ctrlPr>
                          <a:rPr lang="en-US" sz="2400" b="1" i="1">
                            <a:solidFill>
                              <a:schemeClr val="tx1"/>
                            </a:solidFill>
                            <a:latin typeface="Cambria Math" panose="02040503050406030204" pitchFamily="18" charset="0"/>
                          </a:rPr>
                        </m:ctrlPr>
                      </m:accPr>
                      <m:e>
                        <m:r>
                          <a:rPr lang="en-US" sz="2400" b="1" i="1">
                            <a:solidFill>
                              <a:schemeClr val="tx1"/>
                            </a:solidFill>
                            <a:latin typeface="Cambria Math" charset="0"/>
                          </a:rPr>
                          <m:t>𝒇</m:t>
                        </m:r>
                      </m:e>
                    </m:acc>
                  </m:oMath>
                </a14:m>
                <a:r>
                  <a:rPr lang="en-US" sz="2400" b="1" dirty="0">
                    <a:solidFill>
                      <a:schemeClr val="tx1"/>
                    </a:solidFill>
                  </a:rPr>
                  <a:t> </a:t>
                </a:r>
              </a:p>
              <a:p>
                <a:pPr>
                  <a:spcBef>
                    <a:spcPts val="600"/>
                  </a:spcBef>
                </a:pPr>
                <a:r>
                  <a:rPr lang="en-US" sz="2400" b="1" dirty="0">
                    <a:solidFill>
                      <a:schemeClr val="tx1"/>
                    </a:solidFill>
                  </a:rPr>
                  <a:t>	    Confidence and Prediction Intervals around our </a:t>
                </a:r>
                <a14:m>
                  <m:oMath xmlns:m="http://schemas.openxmlformats.org/officeDocument/2006/math">
                    <m:acc>
                      <m:accPr>
                        <m:chr m:val="̂"/>
                        <m:ctrlPr>
                          <a:rPr lang="en-US" sz="2400" b="1" i="1">
                            <a:solidFill>
                              <a:schemeClr val="tx1"/>
                            </a:solidFill>
                            <a:latin typeface="Cambria Math" panose="02040503050406030204" pitchFamily="18" charset="0"/>
                          </a:rPr>
                        </m:ctrlPr>
                      </m:accPr>
                      <m:e>
                        <m:r>
                          <a:rPr lang="en-US" sz="2400" b="1" i="1">
                            <a:solidFill>
                              <a:schemeClr val="tx1"/>
                            </a:solidFill>
                            <a:latin typeface="Cambria Math" charset="0"/>
                          </a:rPr>
                          <m:t>𝒇</m:t>
                        </m:r>
                      </m:e>
                    </m:acc>
                    <m:r>
                      <a:rPr lang="en-US" sz="2400" i="1">
                        <a:solidFill>
                          <a:schemeClr val="bg1">
                            <a:lumMod val="65000"/>
                          </a:schemeClr>
                        </a:solidFill>
                        <a:latin typeface="Cambria Math" charset="0"/>
                      </a:rPr>
                      <m:t> </m:t>
                    </m:r>
                  </m:oMath>
                </a14:m>
                <a:endParaRPr lang="en-US" sz="2400" dirty="0">
                  <a:solidFill>
                    <a:schemeClr val="bg1">
                      <a:lumMod val="65000"/>
                    </a:schemeClr>
                  </a:solidFill>
                </a:endParaRPr>
              </a:p>
              <a:p>
                <a:pPr>
                  <a:spcBef>
                    <a:spcPts val="600"/>
                  </a:spcBef>
                </a:pPr>
                <a:r>
                  <a:rPr lang="en-US" sz="2400" dirty="0">
                    <a:solidFill>
                      <a:schemeClr val="bg1">
                        <a:lumMod val="65000"/>
                      </a:schemeClr>
                    </a:solidFill>
                    <a:latin typeface="Karla" charset="0"/>
                    <a:ea typeface="Karla" charset="0"/>
                    <a:cs typeface="Karla" charset="0"/>
                  </a:rPr>
                  <a:t>Multiple Regression</a:t>
                </a:r>
              </a:p>
              <a:p>
                <a:pPr lvl="1" indent="0">
                  <a:spcBef>
                    <a:spcPts val="600"/>
                  </a:spcBef>
                  <a:buNone/>
                </a:pPr>
                <a:r>
                  <a:rPr lang="en-US" dirty="0">
                    <a:solidFill>
                      <a:schemeClr val="bg1">
                        <a:lumMod val="65000"/>
                      </a:schemeClr>
                    </a:solidFill>
                    <a:latin typeface="Karla" charset="0"/>
                    <a:ea typeface="Karla" charset="0"/>
                    <a:cs typeface="Karla" charset="0"/>
                  </a:rPr>
                  <a:t>Formulation using Linear Algebra</a:t>
                </a:r>
              </a:p>
              <a:p>
                <a:pPr>
                  <a:spcBef>
                    <a:spcPts val="600"/>
                  </a:spcBef>
                </a:pPr>
                <a:r>
                  <a:rPr lang="en-US" sz="2400" dirty="0">
                    <a:solidFill>
                      <a:schemeClr val="bg1">
                        <a:lumMod val="65000"/>
                      </a:schemeClr>
                    </a:solidFill>
                    <a:latin typeface="Karla" charset="0"/>
                    <a:ea typeface="Karla" charset="0"/>
                    <a:cs typeface="Karla" charset="0"/>
                  </a:rPr>
                  <a:t>Categorical Predictors</a:t>
                </a:r>
              </a:p>
              <a:p>
                <a:pPr>
                  <a:spcBef>
                    <a:spcPts val="600"/>
                  </a:spcBef>
                </a:pPr>
                <a:r>
                  <a:rPr lang="en-US" sz="2400" dirty="0">
                    <a:solidFill>
                      <a:schemeClr val="bg1">
                        <a:lumMod val="65000"/>
                      </a:schemeClr>
                    </a:solidFill>
                    <a:latin typeface="Karla" charset="0"/>
                    <a:ea typeface="Karla" charset="0"/>
                    <a:cs typeface="Karla" charset="0"/>
                  </a:rPr>
                  <a:t>Interaction Terms </a:t>
                </a:r>
              </a:p>
              <a:p>
                <a:pPr>
                  <a:spcBef>
                    <a:spcPts val="600"/>
                  </a:spcBef>
                </a:pPr>
                <a:r>
                  <a:rPr lang="en-US" sz="2400" dirty="0">
                    <a:solidFill>
                      <a:schemeClr val="bg1">
                        <a:lumMod val="65000"/>
                      </a:schemeClr>
                    </a:solidFill>
                    <a:latin typeface="Karla" charset="0"/>
                    <a:ea typeface="Karla" charset="0"/>
                    <a:cs typeface="Karla" charset="0"/>
                  </a:rPr>
                  <a:t>Polynomial Regression </a:t>
                </a:r>
              </a:p>
              <a:p>
                <a:pPr lvl="1" indent="0">
                  <a:spcBef>
                    <a:spcPts val="600"/>
                  </a:spcBef>
                  <a:buNone/>
                </a:pPr>
                <a:r>
                  <a:rPr lang="en-US" dirty="0">
                    <a:solidFill>
                      <a:schemeClr val="bg1">
                        <a:lumMod val="65000"/>
                      </a:schemeClr>
                    </a:solidFill>
                    <a:latin typeface="Karla" charset="0"/>
                    <a:ea typeface="Karla" charset="0"/>
                    <a:cs typeface="Karla" charset="0"/>
                  </a:rPr>
                  <a:t>Linear Algebra Formulation</a:t>
                </a:r>
              </a:p>
              <a:p>
                <a:pPr>
                  <a:spcBef>
                    <a:spcPts val="600"/>
                  </a:spcBef>
                </a:pPr>
                <a:r>
                  <a:rPr lang="en-US" sz="2400" dirty="0">
                    <a:solidFill>
                      <a:schemeClr val="bg1">
                        <a:lumMod val="65000"/>
                      </a:schemeClr>
                    </a:solidFill>
                    <a:latin typeface="Karla" charset="0"/>
                    <a:ea typeface="Karla" charset="0"/>
                    <a:cs typeface="Karla" charset="0"/>
                  </a:rPr>
                  <a:t>Overfitting</a:t>
                </a:r>
              </a:p>
              <a:p>
                <a:pPr>
                  <a:spcBef>
                    <a:spcPts val="600"/>
                  </a:spcBef>
                </a:pPr>
                <a:r>
                  <a:rPr lang="en-US" sz="2400" dirty="0">
                    <a:solidFill>
                      <a:schemeClr val="bg1">
                        <a:lumMod val="65000"/>
                      </a:schemeClr>
                    </a:solidFill>
                    <a:latin typeface="Karla" charset="0"/>
                    <a:ea typeface="Karla" charset="0"/>
                    <a:cs typeface="Karla" charset="0"/>
                  </a:rPr>
                  <a:t>Variable Selection</a:t>
                </a:r>
              </a:p>
              <a:p>
                <a:pPr>
                  <a:spcBef>
                    <a:spcPts val="600"/>
                  </a:spcBef>
                </a:pPr>
                <a:r>
                  <a:rPr lang="en-US" sz="2400" dirty="0">
                    <a:solidFill>
                      <a:schemeClr val="bg1">
                        <a:lumMod val="65000"/>
                      </a:schemeClr>
                    </a:solidFill>
                    <a:latin typeface="Karla" charset="0"/>
                    <a:ea typeface="Karla" charset="0"/>
                    <a:cs typeface="Karla" charset="0"/>
                  </a:rPr>
                  <a:t>Bias vs. Variance</a:t>
                </a:r>
              </a:p>
              <a:p>
                <a:pPr>
                  <a:spcBef>
                    <a:spcPts val="600"/>
                  </a:spcBef>
                </a:pPr>
                <a:endParaRPr lang="en-US" sz="2400" dirty="0">
                  <a:solidFill>
                    <a:schemeClr val="bg1">
                      <a:lumMod val="65000"/>
                    </a:schemeClr>
                  </a:solidFill>
                  <a:latin typeface="Karla" charset="0"/>
                  <a:ea typeface="Karla" charset="0"/>
                  <a:cs typeface="Karla" charset="0"/>
                </a:endParaRPr>
              </a:p>
              <a:p>
                <a:pPr>
                  <a:spcBef>
                    <a:spcPts val="600"/>
                  </a:spcBef>
                </a:pPr>
                <a:endParaRPr lang="en-US" sz="2400" dirty="0">
                  <a:solidFill>
                    <a:schemeClr val="bg1">
                      <a:lumMod val="65000"/>
                    </a:schemeClr>
                  </a:solidFill>
                  <a:latin typeface="Karla" charset="0"/>
                  <a:ea typeface="Karla" charset="0"/>
                  <a:cs typeface="Karla"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19128" y="840932"/>
                <a:ext cx="10102809" cy="5331268"/>
              </a:xfrm>
              <a:blipFill>
                <a:blip r:embed="rId2"/>
                <a:stretch>
                  <a:fillRect l="-753" t="-713" b="-2850"/>
                </a:stretch>
              </a:blipFill>
              <a:ln w="12700">
                <a:noFill/>
              </a:ln>
              <a:effectLst/>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10</a:t>
            </a:fld>
            <a:endParaRPr lang="en-US"/>
          </a:p>
        </p:txBody>
      </p:sp>
    </p:spTree>
    <p:extLst>
      <p:ext uri="{BB962C8B-B14F-4D97-AF65-F5344CB8AC3E}">
        <p14:creationId xmlns:p14="http://schemas.microsoft.com/office/powerpoint/2010/main" val="2608068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3556" y="1987654"/>
            <a:ext cx="6531792" cy="4354528"/>
          </a:xfrm>
          <a:prstGeom prst="rect">
            <a:avLst/>
          </a:prstGeom>
        </p:spPr>
      </p:pic>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pPr>
                  <a:spcBef>
                    <a:spcPts val="672"/>
                  </a:spcBef>
                  <a:spcAft>
                    <a:spcPts val="1200"/>
                  </a:spcAft>
                </a:pPr>
                <a:r>
                  <a:rPr lang="en-US" dirty="0">
                    <a:latin typeface="Karla" charset="0"/>
                    <a:ea typeface="Karla" charset="0"/>
                    <a:cs typeface="Karla" charset="0"/>
                  </a:rPr>
                  <a:t>How well do we know </a:t>
                </a:r>
                <a14:m>
                  <m:oMath xmlns:m="http://schemas.openxmlformats.org/officeDocument/2006/math">
                    <m:acc>
                      <m:accPr>
                        <m:chr m:val="̂"/>
                        <m:ctrlPr>
                          <a:rPr lang="en-US" i="1">
                            <a:latin typeface="Cambria Math" panose="02040503050406030204" pitchFamily="18" charset="0"/>
                            <a:ea typeface="Karla" charset="0"/>
                            <a:cs typeface="Karla" charset="0"/>
                          </a:rPr>
                        </m:ctrlPr>
                      </m:accPr>
                      <m:e>
                        <m:r>
                          <a:rPr lang="en-US" b="0" i="1">
                            <a:latin typeface="Cambria Math" panose="02040503050406030204" pitchFamily="18" charset="0"/>
                            <a:ea typeface="Karla" charset="0"/>
                            <a:cs typeface="Karla" charset="0"/>
                          </a:rPr>
                          <m:t>𝑓</m:t>
                        </m:r>
                      </m:e>
                    </m:acc>
                  </m:oMath>
                </a14:m>
                <a:r>
                  <a:rPr lang="en-US" dirty="0">
                    <a:latin typeface="Karla" charset="0"/>
                    <a:ea typeface="Karla" charset="0"/>
                    <a:cs typeface="Karla" charset="0"/>
                  </a:rPr>
                  <a:t>? </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0">
                <a:blip r:embed="rId3"/>
                <a:stretch>
                  <a:fillRect l="-1326" t="-6400" b="-6400"/>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11</a:t>
            </a:fld>
            <a:endParaRPr lang="en-US"/>
          </a:p>
        </p:txBody>
      </p:sp>
      <mc:AlternateContent xmlns:mc="http://schemas.openxmlformats.org/markup-compatibility/2006" xmlns:a14="http://schemas.microsoft.com/office/drawing/2010/main">
        <mc:Choice Requires="a14">
          <p:sp>
            <p:nvSpPr>
              <p:cNvPr id="10" name="Content Placeholder 2"/>
              <p:cNvSpPr txBox="1">
                <a:spLocks/>
              </p:cNvSpPr>
              <p:nvPr/>
            </p:nvSpPr>
            <p:spPr>
              <a:xfrm>
                <a:off x="777577" y="983807"/>
                <a:ext cx="10508374" cy="799725"/>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Our confidence in </a:t>
                </a:r>
                <a14:m>
                  <m:oMath xmlns:m="http://schemas.openxmlformats.org/officeDocument/2006/math">
                    <m:r>
                      <a:rPr lang="en-US" sz="2400" b="0" i="1" smtClean="0">
                        <a:latin typeface="Cambria Math" charset="0"/>
                      </a:rPr>
                      <m:t>𝑓</m:t>
                    </m:r>
                  </m:oMath>
                </a14:m>
                <a:r>
                  <a:rPr lang="en-US" sz="2400" dirty="0"/>
                  <a:t> is directly connected with the confidence in </a:t>
                </a:r>
                <a14:m>
                  <m:oMath xmlns:m="http://schemas.openxmlformats.org/officeDocument/2006/math">
                    <m:r>
                      <a:rPr lang="en-US" sz="2400" b="0" i="1" smtClean="0">
                        <a:latin typeface="Cambria Math" charset="0"/>
                      </a:rPr>
                      <m:t>𝛽</m:t>
                    </m:r>
                  </m:oMath>
                </a14:m>
                <a:r>
                  <a:rPr lang="en-US" sz="2400" dirty="0"/>
                  <a:t>s. So for each bootstrap sample, we have one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charset="0"/>
                          </a:rPr>
                          <m:t>𝛽</m:t>
                        </m:r>
                      </m:e>
                      <m:sub>
                        <m:r>
                          <a:rPr lang="en-US" sz="2400" b="0" i="1" smtClean="0">
                            <a:latin typeface="Cambria Math" charset="0"/>
                          </a:rPr>
                          <m:t>0</m:t>
                        </m:r>
                      </m:sub>
                    </m:sSub>
                    <m:r>
                      <a:rPr lang="en-US" sz="2400" b="0" i="1" smtClean="0">
                        <a:latin typeface="Cambria Math" charset="0"/>
                      </a:rPr>
                      <m:t>,</m:t>
                    </m:r>
                    <m:sSub>
                      <m:sSubPr>
                        <m:ctrlPr>
                          <a:rPr lang="en-US" sz="2400" b="0" i="1" smtClean="0">
                            <a:latin typeface="Cambria Math" panose="02040503050406030204" pitchFamily="18" charset="0"/>
                          </a:rPr>
                        </m:ctrlPr>
                      </m:sSubPr>
                      <m:e>
                        <m:r>
                          <a:rPr lang="en-US" sz="2400" b="0" i="1" smtClean="0">
                            <a:latin typeface="Cambria Math" charset="0"/>
                          </a:rPr>
                          <m:t>𝛽</m:t>
                        </m:r>
                      </m:e>
                      <m:sub>
                        <m:r>
                          <a:rPr lang="en-US" sz="2400" b="0" i="1" smtClean="0">
                            <a:latin typeface="Cambria Math" charset="0"/>
                          </a:rPr>
                          <m:t>1</m:t>
                        </m:r>
                      </m:sub>
                    </m:sSub>
                  </m:oMath>
                </a14:m>
                <a:r>
                  <a:rPr lang="en-US" sz="2400" dirty="0"/>
                  <a:t> which we can use to predict </a:t>
                </a:r>
                <a:r>
                  <a:rPr lang="en-US" sz="2400" i="1" dirty="0">
                    <a:latin typeface="Cambria Math" charset="0"/>
                    <a:ea typeface="Cambria Math" charset="0"/>
                    <a:cs typeface="Cambria Math" charset="0"/>
                  </a:rPr>
                  <a:t>y</a:t>
                </a:r>
                <a:r>
                  <a:rPr lang="en-US" sz="2400" dirty="0"/>
                  <a:t> for all </a:t>
                </a:r>
                <a:r>
                  <a:rPr lang="en-US" sz="2400" i="1" dirty="0">
                    <a:latin typeface="Cambria Math" charset="0"/>
                    <a:ea typeface="Cambria Math" charset="0"/>
                    <a:cs typeface="Cambria Math" charset="0"/>
                  </a:rPr>
                  <a:t>x’</a:t>
                </a:r>
                <a:r>
                  <a:rPr lang="en-US" sz="2400" dirty="0"/>
                  <a:t>s. </a:t>
                </a:r>
              </a:p>
            </p:txBody>
          </p:sp>
        </mc:Choice>
        <mc:Fallback xmlns="">
          <p:sp>
            <p:nvSpPr>
              <p:cNvPr id="10" name="Content Placeholder 2"/>
              <p:cNvSpPr txBox="1">
                <a:spLocks noRot="1" noChangeAspect="1" noMove="1" noResize="1" noEditPoints="1" noAdjustHandles="1" noChangeArrowheads="1" noChangeShapeType="1" noTextEdit="1"/>
              </p:cNvSpPr>
              <p:nvPr/>
            </p:nvSpPr>
            <p:spPr>
              <a:xfrm>
                <a:off x="777577" y="983807"/>
                <a:ext cx="10508374" cy="799725"/>
              </a:xfrm>
              <a:prstGeom prst="rect">
                <a:avLst/>
              </a:prstGeom>
              <a:blipFill rotWithShape="0">
                <a:blip r:embed="rId4"/>
                <a:stretch>
                  <a:fillRect l="-929" t="-6061" r="-638" b="-65152"/>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27441072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30247" y="1987654"/>
            <a:ext cx="6515100" cy="4343400"/>
          </a:xfrm>
          <a:prstGeom prst="rect">
            <a:avLst/>
          </a:prstGeom>
        </p:spPr>
      </p:pic>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pPr>
                  <a:spcBef>
                    <a:spcPts val="672"/>
                  </a:spcBef>
                  <a:spcAft>
                    <a:spcPts val="1200"/>
                  </a:spcAft>
                </a:pPr>
                <a:r>
                  <a:rPr lang="en-US" dirty="0">
                    <a:latin typeface="Karla" charset="0"/>
                    <a:ea typeface="Karla" charset="0"/>
                    <a:cs typeface="Karla" charset="0"/>
                  </a:rPr>
                  <a:t>How well do we know </a:t>
                </a:r>
                <a14:m>
                  <m:oMath xmlns:m="http://schemas.openxmlformats.org/officeDocument/2006/math">
                    <m:acc>
                      <m:accPr>
                        <m:chr m:val="̂"/>
                        <m:ctrlPr>
                          <a:rPr lang="en-US" i="1">
                            <a:latin typeface="Cambria Math" panose="02040503050406030204" pitchFamily="18" charset="0"/>
                            <a:ea typeface="Karla" charset="0"/>
                            <a:cs typeface="Karla" charset="0"/>
                          </a:rPr>
                        </m:ctrlPr>
                      </m:accPr>
                      <m:e>
                        <m:r>
                          <a:rPr lang="en-US" b="0" i="1">
                            <a:latin typeface="Cambria Math" panose="02040503050406030204" pitchFamily="18" charset="0"/>
                            <a:ea typeface="Karla" charset="0"/>
                            <a:cs typeface="Karla" charset="0"/>
                          </a:rPr>
                          <m:t>𝑓</m:t>
                        </m:r>
                      </m:e>
                    </m:acc>
                  </m:oMath>
                </a14:m>
                <a:r>
                  <a:rPr lang="en-US" dirty="0">
                    <a:latin typeface="Karla" charset="0"/>
                    <a:ea typeface="Karla" charset="0"/>
                    <a:cs typeface="Karla" charset="0"/>
                  </a:rPr>
                  <a:t>? </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0">
                <a:blip r:embed="rId3"/>
                <a:stretch>
                  <a:fillRect l="-1326" t="-6400" b="-6400"/>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12</a:t>
            </a:fld>
            <a:endParaRPr lang="en-US"/>
          </a:p>
        </p:txBody>
      </p:sp>
      <p:sp>
        <p:nvSpPr>
          <p:cNvPr id="9" name="Content Placeholder 2"/>
          <p:cNvSpPr txBox="1">
            <a:spLocks/>
          </p:cNvSpPr>
          <p:nvPr/>
        </p:nvSpPr>
        <p:spPr>
          <a:xfrm>
            <a:off x="777577" y="983807"/>
            <a:ext cx="10505466" cy="799725"/>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Here we show two difference set of models given the </a:t>
            </a:r>
            <a:r>
              <a:rPr lang="en-US" sz="2400"/>
              <a:t>fitted coefficients. </a:t>
            </a:r>
            <a:endParaRPr lang="en-US" sz="2400" dirty="0"/>
          </a:p>
        </p:txBody>
      </p:sp>
    </p:spTree>
    <p:extLst>
      <p:ext uri="{BB962C8B-B14F-4D97-AF65-F5344CB8AC3E}">
        <p14:creationId xmlns:p14="http://schemas.microsoft.com/office/powerpoint/2010/main" val="13361646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30247" y="1987654"/>
            <a:ext cx="6515100" cy="4343400"/>
          </a:xfrm>
          <a:prstGeom prst="rect">
            <a:avLst/>
          </a:prstGeom>
        </p:spPr>
      </p:pic>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pPr>
                  <a:spcBef>
                    <a:spcPts val="672"/>
                  </a:spcBef>
                  <a:spcAft>
                    <a:spcPts val="1200"/>
                  </a:spcAft>
                </a:pPr>
                <a:r>
                  <a:rPr lang="en-US" dirty="0">
                    <a:latin typeface="Karla" charset="0"/>
                    <a:ea typeface="Karla" charset="0"/>
                    <a:cs typeface="Karla" charset="0"/>
                  </a:rPr>
                  <a:t>How well do we know </a:t>
                </a:r>
                <a14:m>
                  <m:oMath xmlns:m="http://schemas.openxmlformats.org/officeDocument/2006/math">
                    <m:acc>
                      <m:accPr>
                        <m:chr m:val="̂"/>
                        <m:ctrlPr>
                          <a:rPr lang="en-US" i="1">
                            <a:latin typeface="Cambria Math" panose="02040503050406030204" pitchFamily="18" charset="0"/>
                            <a:ea typeface="Karla" charset="0"/>
                            <a:cs typeface="Karla" charset="0"/>
                          </a:rPr>
                        </m:ctrlPr>
                      </m:accPr>
                      <m:e>
                        <m:r>
                          <a:rPr lang="en-US" b="0" i="1">
                            <a:latin typeface="Cambria Math" panose="02040503050406030204" pitchFamily="18" charset="0"/>
                            <a:ea typeface="Karla" charset="0"/>
                            <a:cs typeface="Karla" charset="0"/>
                          </a:rPr>
                          <m:t>𝑓</m:t>
                        </m:r>
                      </m:e>
                    </m:acc>
                  </m:oMath>
                </a14:m>
                <a:r>
                  <a:rPr lang="en-US" dirty="0">
                    <a:latin typeface="Karla" charset="0"/>
                    <a:ea typeface="Karla" charset="0"/>
                    <a:cs typeface="Karla" charset="0"/>
                  </a:rPr>
                  <a:t>? </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0">
                <a:blip r:embed="rId3"/>
                <a:stretch>
                  <a:fillRect l="-1326" t="-6400" b="-6400"/>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13</a:t>
            </a:fld>
            <a:endParaRPr lang="en-US"/>
          </a:p>
        </p:txBody>
      </p:sp>
      <p:sp>
        <p:nvSpPr>
          <p:cNvPr id="8" name="Content Placeholder 2"/>
          <p:cNvSpPr txBox="1">
            <a:spLocks/>
          </p:cNvSpPr>
          <p:nvPr/>
        </p:nvSpPr>
        <p:spPr>
          <a:xfrm>
            <a:off x="777577" y="983807"/>
            <a:ext cx="10020439" cy="799725"/>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There is one such regression line for every bootstrapped sample. </a:t>
            </a:r>
          </a:p>
        </p:txBody>
      </p:sp>
    </p:spTree>
    <p:extLst>
      <p:ext uri="{BB962C8B-B14F-4D97-AF65-F5344CB8AC3E}">
        <p14:creationId xmlns:p14="http://schemas.microsoft.com/office/powerpoint/2010/main" val="30133274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30247" y="1987654"/>
            <a:ext cx="6515100" cy="4343400"/>
          </a:xfrm>
          <a:prstGeom prst="rect">
            <a:avLst/>
          </a:prstGeom>
        </p:spPr>
      </p:pic>
      <p:pic>
        <p:nvPicPr>
          <p:cNvPr id="7" name="Picture 6">
            <a:extLst>
              <a:ext uri="{FF2B5EF4-FFF2-40B4-BE49-F238E27FC236}">
                <a16:creationId xmlns:a16="http://schemas.microsoft.com/office/drawing/2014/main" id="{63E99432-39F7-0040-BE73-4E4EA3F6EEC0}"/>
              </a:ext>
            </a:extLst>
          </p:cNvPr>
          <p:cNvPicPr>
            <a:picLocks noChangeAspect="1"/>
          </p:cNvPicPr>
          <p:nvPr/>
        </p:nvPicPr>
        <p:blipFill>
          <a:blip r:embed="rId3"/>
          <a:stretch>
            <a:fillRect/>
          </a:stretch>
        </p:blipFill>
        <p:spPr>
          <a:xfrm rot="5400000">
            <a:off x="5296607" y="3626884"/>
            <a:ext cx="3486239" cy="700076"/>
          </a:xfrm>
          <a:prstGeom prst="rect">
            <a:avLst/>
          </a:prstGeom>
        </p:spPr>
      </p:pic>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pPr>
                  <a:spcBef>
                    <a:spcPts val="672"/>
                  </a:spcBef>
                  <a:spcAft>
                    <a:spcPts val="1200"/>
                  </a:spcAft>
                </a:pPr>
                <a:r>
                  <a:rPr lang="en-US" dirty="0">
                    <a:latin typeface="Karla" charset="0"/>
                    <a:ea typeface="Karla" charset="0"/>
                    <a:cs typeface="Karla" charset="0"/>
                  </a:rPr>
                  <a:t>How well do we know </a:t>
                </a:r>
                <a14:m>
                  <m:oMath xmlns:m="http://schemas.openxmlformats.org/officeDocument/2006/math">
                    <m:acc>
                      <m:accPr>
                        <m:chr m:val="̂"/>
                        <m:ctrlPr>
                          <a:rPr lang="en-US" i="1">
                            <a:latin typeface="Cambria Math" panose="02040503050406030204" pitchFamily="18" charset="0"/>
                            <a:ea typeface="Karla" charset="0"/>
                            <a:cs typeface="Karla" charset="0"/>
                          </a:rPr>
                        </m:ctrlPr>
                      </m:accPr>
                      <m:e>
                        <m:r>
                          <a:rPr lang="en-US" b="0" i="1">
                            <a:latin typeface="Cambria Math" panose="02040503050406030204" pitchFamily="18" charset="0"/>
                            <a:ea typeface="Karla" charset="0"/>
                            <a:cs typeface="Karla" charset="0"/>
                          </a:rPr>
                          <m:t>𝑓</m:t>
                        </m:r>
                      </m:e>
                    </m:acc>
                  </m:oMath>
                </a14:m>
                <a:r>
                  <a:rPr lang="en-US" dirty="0">
                    <a:latin typeface="Karla" charset="0"/>
                    <a:ea typeface="Karla" charset="0"/>
                    <a:cs typeface="Karla" charset="0"/>
                  </a:rPr>
                  <a:t>? </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0">
                <a:blip r:embed="rId4"/>
                <a:stretch>
                  <a:fillRect l="-1326" t="-6400" b="-6400"/>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14</a:t>
            </a:fld>
            <a:endParaRPr lang="en-US"/>
          </a:p>
        </p:txBody>
      </p:sp>
      <p:cxnSp>
        <p:nvCxnSpPr>
          <p:cNvPr id="10" name="Straight Connector 9"/>
          <p:cNvCxnSpPr/>
          <p:nvPr/>
        </p:nvCxnSpPr>
        <p:spPr>
          <a:xfrm>
            <a:off x="6768791" y="2520175"/>
            <a:ext cx="22301" cy="2966225"/>
          </a:xfrm>
          <a:prstGeom prst="line">
            <a:avLst/>
          </a:prstGeom>
          <a:ln>
            <a:solidFill>
              <a:schemeClr val="tx1">
                <a:lumMod val="75000"/>
                <a:lumOff val="25000"/>
              </a:schemeClr>
            </a:solidFill>
            <a:prstDash val="sysDot"/>
          </a:ln>
          <a:effectLst/>
        </p:spPr>
        <p:style>
          <a:lnRef idx="2">
            <a:schemeClr val="accent1"/>
          </a:lnRef>
          <a:fillRef idx="0">
            <a:schemeClr val="accent1"/>
          </a:fillRef>
          <a:effectRef idx="1">
            <a:schemeClr val="accent1"/>
          </a:effectRef>
          <a:fontRef idx="minor">
            <a:schemeClr val="tx1"/>
          </a:fontRef>
        </p:style>
      </p:cxnSp>
      <p:sp>
        <p:nvSpPr>
          <p:cNvPr id="12" name="Content Placeholder 2"/>
          <p:cNvSpPr txBox="1">
            <a:spLocks/>
          </p:cNvSpPr>
          <p:nvPr/>
        </p:nvSpPr>
        <p:spPr>
          <a:xfrm>
            <a:off x="777577" y="825304"/>
            <a:ext cx="10317886" cy="799725"/>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Below we show all regression lines for a thousand of such bootstrapped samples. </a:t>
            </a:r>
          </a:p>
        </p:txBody>
      </p:sp>
      <mc:AlternateContent xmlns:mc="http://schemas.openxmlformats.org/markup-compatibility/2006" xmlns:a14="http://schemas.microsoft.com/office/drawing/2010/main">
        <mc:Choice Requires="a14">
          <p:sp>
            <p:nvSpPr>
              <p:cNvPr id="14" name="Content Placeholder 2"/>
              <p:cNvSpPr txBox="1">
                <a:spLocks/>
              </p:cNvSpPr>
              <p:nvPr/>
            </p:nvSpPr>
            <p:spPr>
              <a:xfrm>
                <a:off x="777577" y="1577263"/>
                <a:ext cx="10317886" cy="799725"/>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For a given </a:t>
                </a:r>
                <a14:m>
                  <m:oMath xmlns:m="http://schemas.openxmlformats.org/officeDocument/2006/math">
                    <m:r>
                      <a:rPr lang="en-US" sz="2400" i="1">
                        <a:latin typeface="Cambria Math" charset="0"/>
                      </a:rPr>
                      <m:t>𝑥</m:t>
                    </m:r>
                  </m:oMath>
                </a14:m>
                <a:r>
                  <a:rPr lang="en-US" sz="2400" dirty="0"/>
                  <a:t>, we examine the distribution of </a:t>
                </a:r>
                <a14:m>
                  <m:oMath xmlns:m="http://schemas.openxmlformats.org/officeDocument/2006/math">
                    <m:acc>
                      <m:accPr>
                        <m:chr m:val="̂"/>
                        <m:ctrlPr>
                          <a:rPr lang="en-US" sz="2400" i="1">
                            <a:latin typeface="Cambria Math" panose="02040503050406030204" pitchFamily="18" charset="0"/>
                          </a:rPr>
                        </m:ctrlPr>
                      </m:accPr>
                      <m:e>
                        <m:r>
                          <a:rPr lang="en-US" sz="2400" b="0" i="1" smtClean="0">
                            <a:latin typeface="Cambria Math" charset="0"/>
                          </a:rPr>
                          <m:t>𝑓</m:t>
                        </m:r>
                      </m:e>
                    </m:acc>
                  </m:oMath>
                </a14:m>
                <a:r>
                  <a:rPr lang="en-US" sz="2400" dirty="0"/>
                  <a:t>, and determine the mean and standard deviation.  </a:t>
                </a:r>
              </a:p>
            </p:txBody>
          </p:sp>
        </mc:Choice>
        <mc:Fallback xmlns="">
          <p:sp>
            <p:nvSpPr>
              <p:cNvPr id="14" name="Content Placeholder 2"/>
              <p:cNvSpPr txBox="1">
                <a:spLocks noRot="1" noChangeAspect="1" noMove="1" noResize="1" noEditPoints="1" noAdjustHandles="1" noChangeArrowheads="1" noChangeShapeType="1" noTextEdit="1"/>
              </p:cNvSpPr>
              <p:nvPr/>
            </p:nvSpPr>
            <p:spPr>
              <a:xfrm>
                <a:off x="777577" y="1577263"/>
                <a:ext cx="10317886" cy="799725"/>
              </a:xfrm>
              <a:prstGeom prst="rect">
                <a:avLst/>
              </a:prstGeom>
              <a:blipFill rotWithShape="0">
                <a:blip r:embed="rId5"/>
                <a:stretch>
                  <a:fillRect l="-946" t="-3053" r="-355" b="-22901"/>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473088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42" presetClass="path" presetSubtype="0" accel="50000" decel="50000" fill="hold" nodeType="withEffect">
                                  <p:stCondLst>
                                    <p:cond delay="0"/>
                                  </p:stCondLst>
                                  <p:childTnLst>
                                    <p:animMotion origin="layout" path="M -3.75E-6 -1.11111E-6 L 0.22943 0.04283 " pathEditMode="relative" rAng="0" ptsTypes="AA">
                                      <p:cBhvr>
                                        <p:cTn id="14" dur="2000" fill="hold"/>
                                        <p:tgtEl>
                                          <p:spTgt spid="7"/>
                                        </p:tgtEl>
                                        <p:attrNameLst>
                                          <p:attrName>ppt_x</p:attrName>
                                          <p:attrName>ppt_y</p:attrName>
                                        </p:attrNameLst>
                                      </p:cBhvr>
                                      <p:rCtr x="11471" y="2130"/>
                                    </p:animMotion>
                                  </p:childTnLst>
                                </p:cTn>
                              </p:par>
                              <p:par>
                                <p:cTn id="15" presetID="6" presetClass="emph" presetSubtype="0" fill="hold" nodeType="withEffect">
                                  <p:stCondLst>
                                    <p:cond delay="0"/>
                                  </p:stCondLst>
                                  <p:childTnLst>
                                    <p:animScale>
                                      <p:cBhvr>
                                        <p:cTn id="16" dur="2000" fill="hold"/>
                                        <p:tgtEl>
                                          <p:spTgt spid="7"/>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6972074" y="3269807"/>
            <a:ext cx="5486400" cy="914400"/>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30247" y="1987654"/>
            <a:ext cx="6515100" cy="4343400"/>
          </a:xfrm>
          <a:prstGeom prst="rect">
            <a:avLst/>
          </a:prstGeom>
        </p:spPr>
      </p:pic>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pPr>
                  <a:spcBef>
                    <a:spcPts val="672"/>
                  </a:spcBef>
                  <a:spcAft>
                    <a:spcPts val="1200"/>
                  </a:spcAft>
                </a:pPr>
                <a:r>
                  <a:rPr lang="en-US" dirty="0">
                    <a:latin typeface="Karla" charset="0"/>
                    <a:ea typeface="Karla" charset="0"/>
                    <a:cs typeface="Karla" charset="0"/>
                  </a:rPr>
                  <a:t>How well do we know </a:t>
                </a:r>
                <a14:m>
                  <m:oMath xmlns:m="http://schemas.openxmlformats.org/officeDocument/2006/math">
                    <m:acc>
                      <m:accPr>
                        <m:chr m:val="̂"/>
                        <m:ctrlPr>
                          <a:rPr lang="en-US" i="1">
                            <a:latin typeface="Cambria Math" panose="02040503050406030204" pitchFamily="18" charset="0"/>
                            <a:ea typeface="Karla" charset="0"/>
                            <a:cs typeface="Karla" charset="0"/>
                          </a:rPr>
                        </m:ctrlPr>
                      </m:accPr>
                      <m:e>
                        <m:r>
                          <a:rPr lang="en-US" b="0" i="1">
                            <a:latin typeface="Cambria Math" panose="02040503050406030204" pitchFamily="18" charset="0"/>
                            <a:ea typeface="Karla" charset="0"/>
                            <a:cs typeface="Karla" charset="0"/>
                          </a:rPr>
                          <m:t>𝑓</m:t>
                        </m:r>
                      </m:e>
                    </m:acc>
                  </m:oMath>
                </a14:m>
                <a:r>
                  <a:rPr lang="en-US" dirty="0">
                    <a:latin typeface="Karla" charset="0"/>
                    <a:ea typeface="Karla" charset="0"/>
                    <a:cs typeface="Karla" charset="0"/>
                  </a:rPr>
                  <a:t>? </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0">
                <a:blip r:embed="rId4"/>
                <a:stretch>
                  <a:fillRect l="-1326" t="-6400" b="-6400"/>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15</a:t>
            </a:fld>
            <a:endParaRPr lang="en-US"/>
          </a:p>
        </p:txBody>
      </p:sp>
      <p:cxnSp>
        <p:nvCxnSpPr>
          <p:cNvPr id="10" name="Straight Connector 9"/>
          <p:cNvCxnSpPr/>
          <p:nvPr/>
        </p:nvCxnSpPr>
        <p:spPr>
          <a:xfrm>
            <a:off x="6768791" y="2520175"/>
            <a:ext cx="22301" cy="2966225"/>
          </a:xfrm>
          <a:prstGeom prst="line">
            <a:avLst/>
          </a:prstGeom>
          <a:ln>
            <a:solidFill>
              <a:schemeClr val="tx1">
                <a:lumMod val="75000"/>
                <a:lumOff val="25000"/>
              </a:schemeClr>
            </a:solidFill>
            <a:prstDash val="sysDot"/>
          </a:ln>
          <a:effectLst/>
        </p:spPr>
        <p:style>
          <a:lnRef idx="2">
            <a:schemeClr val="accent1"/>
          </a:lnRef>
          <a:fillRef idx="0">
            <a:schemeClr val="accent1"/>
          </a:fillRef>
          <a:effectRef idx="1">
            <a:schemeClr val="accent1"/>
          </a:effectRef>
          <a:fontRef idx="minor">
            <a:schemeClr val="tx1"/>
          </a:fontRef>
        </p:style>
      </p:cxnSp>
      <p:sp>
        <p:nvSpPr>
          <p:cNvPr id="12" name="Content Placeholder 2"/>
          <p:cNvSpPr txBox="1">
            <a:spLocks/>
          </p:cNvSpPr>
          <p:nvPr/>
        </p:nvSpPr>
        <p:spPr>
          <a:xfrm>
            <a:off x="777577" y="825304"/>
            <a:ext cx="10317886" cy="799725"/>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Below we show all regression lines for a thousand of such sub-samples.  </a:t>
            </a:r>
          </a:p>
        </p:txBody>
      </p:sp>
      <mc:AlternateContent xmlns:mc="http://schemas.openxmlformats.org/markup-compatibility/2006" xmlns:a14="http://schemas.microsoft.com/office/drawing/2010/main">
        <mc:Choice Requires="a14">
          <p:sp>
            <p:nvSpPr>
              <p:cNvPr id="14" name="Content Placeholder 2"/>
              <p:cNvSpPr txBox="1">
                <a:spLocks/>
              </p:cNvSpPr>
              <p:nvPr/>
            </p:nvSpPr>
            <p:spPr>
              <a:xfrm>
                <a:off x="777577" y="1225166"/>
                <a:ext cx="10317886" cy="799725"/>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For a given </a:t>
                </a:r>
                <a14:m>
                  <m:oMath xmlns:m="http://schemas.openxmlformats.org/officeDocument/2006/math">
                    <m:r>
                      <a:rPr lang="en-US" sz="2400" i="1">
                        <a:latin typeface="Cambria Math" charset="0"/>
                      </a:rPr>
                      <m:t>𝑥</m:t>
                    </m:r>
                  </m:oMath>
                </a14:m>
                <a:r>
                  <a:rPr lang="en-US" sz="2400" dirty="0"/>
                  <a:t>, we examine the distribution of </a:t>
                </a:r>
                <a14:m>
                  <m:oMath xmlns:m="http://schemas.openxmlformats.org/officeDocument/2006/math">
                    <m:acc>
                      <m:accPr>
                        <m:chr m:val="̂"/>
                        <m:ctrlPr>
                          <a:rPr lang="en-US" sz="2400" i="1">
                            <a:latin typeface="Cambria Math" panose="02040503050406030204" pitchFamily="18" charset="0"/>
                          </a:rPr>
                        </m:ctrlPr>
                      </m:accPr>
                      <m:e>
                        <m:r>
                          <a:rPr lang="en-US" sz="2400" b="0" i="1" smtClean="0">
                            <a:latin typeface="Cambria Math" charset="0"/>
                          </a:rPr>
                          <m:t>𝑓</m:t>
                        </m:r>
                      </m:e>
                    </m:acc>
                  </m:oMath>
                </a14:m>
                <a:r>
                  <a:rPr lang="en-US" sz="2400" dirty="0"/>
                  <a:t>, and determine the mean and standard deviation.  </a:t>
                </a:r>
              </a:p>
            </p:txBody>
          </p:sp>
        </mc:Choice>
        <mc:Fallback xmlns="">
          <p:sp>
            <p:nvSpPr>
              <p:cNvPr id="14" name="Content Placeholder 2"/>
              <p:cNvSpPr txBox="1">
                <a:spLocks noRot="1" noChangeAspect="1" noMove="1" noResize="1" noEditPoints="1" noAdjustHandles="1" noChangeArrowheads="1" noChangeShapeType="1" noTextEdit="1"/>
              </p:cNvSpPr>
              <p:nvPr/>
            </p:nvSpPr>
            <p:spPr>
              <a:xfrm>
                <a:off x="777577" y="1225166"/>
                <a:ext cx="10317886" cy="799725"/>
              </a:xfrm>
              <a:prstGeom prst="rect">
                <a:avLst/>
              </a:prstGeom>
              <a:blipFill rotWithShape="0">
                <a:blip r:embed="rId5"/>
                <a:stretch>
                  <a:fillRect l="-946" t="-3053" r="-355" b="-22901"/>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20380163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6977437" y="3275638"/>
            <a:ext cx="5486400" cy="914400"/>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30247" y="1987654"/>
            <a:ext cx="6515100" cy="4343400"/>
          </a:xfrm>
          <a:prstGeom prst="rect">
            <a:avLst/>
          </a:prstGeom>
        </p:spPr>
      </p:pic>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pPr>
                  <a:spcBef>
                    <a:spcPts val="672"/>
                  </a:spcBef>
                  <a:spcAft>
                    <a:spcPts val="1200"/>
                  </a:spcAft>
                </a:pPr>
                <a:r>
                  <a:rPr lang="en-US" dirty="0">
                    <a:latin typeface="Karla" charset="0"/>
                    <a:ea typeface="Karla" charset="0"/>
                    <a:cs typeface="Karla" charset="0"/>
                  </a:rPr>
                  <a:t>How well do we know </a:t>
                </a:r>
                <a14:m>
                  <m:oMath xmlns:m="http://schemas.openxmlformats.org/officeDocument/2006/math">
                    <m:acc>
                      <m:accPr>
                        <m:chr m:val="̂"/>
                        <m:ctrlPr>
                          <a:rPr lang="en-US" i="1">
                            <a:latin typeface="Cambria Math" panose="02040503050406030204" pitchFamily="18" charset="0"/>
                            <a:ea typeface="Karla" charset="0"/>
                            <a:cs typeface="Karla" charset="0"/>
                          </a:rPr>
                        </m:ctrlPr>
                      </m:accPr>
                      <m:e>
                        <m:r>
                          <a:rPr lang="en-US" b="0" i="1">
                            <a:latin typeface="Cambria Math" panose="02040503050406030204" pitchFamily="18" charset="0"/>
                            <a:ea typeface="Karla" charset="0"/>
                            <a:cs typeface="Karla" charset="0"/>
                          </a:rPr>
                          <m:t>𝑓</m:t>
                        </m:r>
                      </m:e>
                    </m:acc>
                  </m:oMath>
                </a14:m>
                <a:r>
                  <a:rPr lang="en-US" dirty="0">
                    <a:latin typeface="Karla" charset="0"/>
                    <a:ea typeface="Karla" charset="0"/>
                    <a:cs typeface="Karla" charset="0"/>
                  </a:rPr>
                  <a:t>? </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0">
                <a:blip r:embed="rId4"/>
                <a:stretch>
                  <a:fillRect l="-1326" t="-6400" b="-6400"/>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16</a:t>
            </a:fld>
            <a:endParaRPr lang="en-US"/>
          </a:p>
        </p:txBody>
      </p:sp>
      <p:cxnSp>
        <p:nvCxnSpPr>
          <p:cNvPr id="10" name="Straight Connector 9"/>
          <p:cNvCxnSpPr/>
          <p:nvPr/>
        </p:nvCxnSpPr>
        <p:spPr>
          <a:xfrm>
            <a:off x="6768791" y="2520175"/>
            <a:ext cx="22301" cy="2966225"/>
          </a:xfrm>
          <a:prstGeom prst="line">
            <a:avLst/>
          </a:prstGeom>
          <a:ln>
            <a:solidFill>
              <a:schemeClr val="tx1">
                <a:lumMod val="75000"/>
                <a:lumOff val="25000"/>
              </a:schemeClr>
            </a:solidFill>
            <a:prstDash val="sysDot"/>
          </a:ln>
          <a:effectLst/>
        </p:spPr>
        <p:style>
          <a:lnRef idx="2">
            <a:schemeClr val="accent1"/>
          </a:lnRef>
          <a:fillRef idx="0">
            <a:schemeClr val="accent1"/>
          </a:fillRef>
          <a:effectRef idx="1">
            <a:schemeClr val="accent1"/>
          </a:effectRef>
          <a:fontRef idx="minor">
            <a:schemeClr val="tx1"/>
          </a:fontRef>
        </p:style>
      </p:cxnSp>
      <p:sp>
        <p:nvSpPr>
          <p:cNvPr id="12" name="Content Placeholder 2"/>
          <p:cNvSpPr txBox="1">
            <a:spLocks/>
          </p:cNvSpPr>
          <p:nvPr/>
        </p:nvSpPr>
        <p:spPr>
          <a:xfrm>
            <a:off x="777577" y="825304"/>
            <a:ext cx="10317886" cy="799725"/>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Below we show all regression lines for a thousand of such sub-samples.  </a:t>
            </a:r>
          </a:p>
        </p:txBody>
      </p:sp>
      <mc:AlternateContent xmlns:mc="http://schemas.openxmlformats.org/markup-compatibility/2006" xmlns:a14="http://schemas.microsoft.com/office/drawing/2010/main">
        <mc:Choice Requires="a14">
          <p:sp>
            <p:nvSpPr>
              <p:cNvPr id="14" name="Content Placeholder 2"/>
              <p:cNvSpPr txBox="1">
                <a:spLocks/>
              </p:cNvSpPr>
              <p:nvPr/>
            </p:nvSpPr>
            <p:spPr>
              <a:xfrm>
                <a:off x="777577" y="1225166"/>
                <a:ext cx="10317886" cy="799725"/>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For a given </a:t>
                </a:r>
                <a14:m>
                  <m:oMath xmlns:m="http://schemas.openxmlformats.org/officeDocument/2006/math">
                    <m:r>
                      <a:rPr lang="en-US" sz="2400" i="1">
                        <a:latin typeface="Cambria Math" charset="0"/>
                      </a:rPr>
                      <m:t>𝑥</m:t>
                    </m:r>
                  </m:oMath>
                </a14:m>
                <a:r>
                  <a:rPr lang="en-US" sz="2400" dirty="0"/>
                  <a:t>, we examine the distribution of </a:t>
                </a:r>
                <a14:m>
                  <m:oMath xmlns:m="http://schemas.openxmlformats.org/officeDocument/2006/math">
                    <m:acc>
                      <m:accPr>
                        <m:chr m:val="̂"/>
                        <m:ctrlPr>
                          <a:rPr lang="en-US" sz="2400" i="1">
                            <a:latin typeface="Cambria Math" panose="02040503050406030204" pitchFamily="18" charset="0"/>
                          </a:rPr>
                        </m:ctrlPr>
                      </m:accPr>
                      <m:e>
                        <m:r>
                          <a:rPr lang="en-US" sz="2400" b="0" i="1" smtClean="0">
                            <a:latin typeface="Cambria Math" charset="0"/>
                          </a:rPr>
                          <m:t>𝑓</m:t>
                        </m:r>
                      </m:e>
                    </m:acc>
                  </m:oMath>
                </a14:m>
                <a:r>
                  <a:rPr lang="en-US" sz="2400" dirty="0"/>
                  <a:t>, and determine the mean and standard deviation.  </a:t>
                </a:r>
              </a:p>
            </p:txBody>
          </p:sp>
        </mc:Choice>
        <mc:Fallback xmlns="">
          <p:sp>
            <p:nvSpPr>
              <p:cNvPr id="14" name="Content Placeholder 2"/>
              <p:cNvSpPr txBox="1">
                <a:spLocks noRot="1" noChangeAspect="1" noMove="1" noResize="1" noEditPoints="1" noAdjustHandles="1" noChangeArrowheads="1" noChangeShapeType="1" noTextEdit="1"/>
              </p:cNvSpPr>
              <p:nvPr/>
            </p:nvSpPr>
            <p:spPr>
              <a:xfrm>
                <a:off x="777577" y="1225166"/>
                <a:ext cx="10317886" cy="799725"/>
              </a:xfrm>
              <a:prstGeom prst="rect">
                <a:avLst/>
              </a:prstGeom>
              <a:blipFill rotWithShape="0">
                <a:blip r:embed="rId5"/>
                <a:stretch>
                  <a:fillRect l="-946" t="-3053" r="-355" b="-22901"/>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9095225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pPr>
                  <a:spcBef>
                    <a:spcPts val="672"/>
                  </a:spcBef>
                  <a:spcAft>
                    <a:spcPts val="1200"/>
                  </a:spcAft>
                </a:pPr>
                <a:r>
                  <a:rPr lang="en-US" dirty="0">
                    <a:latin typeface="Karla" charset="0"/>
                    <a:ea typeface="Karla" charset="0"/>
                    <a:cs typeface="Karla" charset="0"/>
                  </a:rPr>
                  <a:t>How well do we know </a:t>
                </a:r>
                <a14:m>
                  <m:oMath xmlns:m="http://schemas.openxmlformats.org/officeDocument/2006/math">
                    <m:acc>
                      <m:accPr>
                        <m:chr m:val="̂"/>
                        <m:ctrlPr>
                          <a:rPr lang="en-US" i="1">
                            <a:latin typeface="Cambria Math" panose="02040503050406030204" pitchFamily="18" charset="0"/>
                            <a:ea typeface="Karla" charset="0"/>
                            <a:cs typeface="Karla" charset="0"/>
                          </a:rPr>
                        </m:ctrlPr>
                      </m:accPr>
                      <m:e>
                        <m:r>
                          <a:rPr lang="en-US" b="0" i="1">
                            <a:latin typeface="Cambria Math" panose="02040503050406030204" pitchFamily="18" charset="0"/>
                            <a:ea typeface="Karla" charset="0"/>
                            <a:cs typeface="Karla" charset="0"/>
                          </a:rPr>
                          <m:t>𝑓</m:t>
                        </m:r>
                      </m:e>
                    </m:acc>
                  </m:oMath>
                </a14:m>
                <a:r>
                  <a:rPr lang="en-US" dirty="0">
                    <a:latin typeface="Karla" charset="0"/>
                    <a:ea typeface="Karla" charset="0"/>
                    <a:cs typeface="Karla" charset="0"/>
                  </a:rPr>
                  <a:t>? </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0">
                <a:blip r:embed="rId3"/>
                <a:stretch>
                  <a:fillRect l="-1326" t="-6400" b="-6400"/>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17</a:t>
            </a:fld>
            <a:endParaRPr lang="en-US"/>
          </a:p>
        </p:txBody>
      </p:sp>
      <mc:AlternateContent xmlns:mc="http://schemas.openxmlformats.org/markup-compatibility/2006" xmlns:a14="http://schemas.microsoft.com/office/drawing/2010/main">
        <mc:Choice Requires="a14">
          <p:sp>
            <p:nvSpPr>
              <p:cNvPr id="8" name="Content Placeholder 2"/>
              <p:cNvSpPr txBox="1">
                <a:spLocks/>
              </p:cNvSpPr>
              <p:nvPr/>
            </p:nvSpPr>
            <p:spPr>
              <a:xfrm>
                <a:off x="777577" y="983807"/>
                <a:ext cx="10020439" cy="799725"/>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For every </a:t>
                </a:r>
                <a14:m>
                  <m:oMath xmlns:m="http://schemas.openxmlformats.org/officeDocument/2006/math">
                    <m:r>
                      <a:rPr lang="en-US" sz="2400" b="0" i="1" smtClean="0">
                        <a:latin typeface="Cambria Math" charset="0"/>
                      </a:rPr>
                      <m:t>𝑥</m:t>
                    </m:r>
                  </m:oMath>
                </a14:m>
                <a:r>
                  <a:rPr lang="en-US" sz="2400" dirty="0"/>
                  <a:t>, we calculate the mean of the models, </a:t>
                </a:r>
                <a14:m>
                  <m:oMath xmlns:m="http://schemas.openxmlformats.org/officeDocument/2006/math">
                    <m:acc>
                      <m:accPr>
                        <m:chr m:val="̂"/>
                        <m:ctrlPr>
                          <a:rPr lang="en-US" sz="2400" i="1" smtClean="0">
                            <a:latin typeface="Cambria Math" panose="02040503050406030204" pitchFamily="18" charset="0"/>
                          </a:rPr>
                        </m:ctrlPr>
                      </m:accPr>
                      <m:e>
                        <m:r>
                          <a:rPr lang="en-US" sz="2400" b="0" i="1" smtClean="0">
                            <a:latin typeface="Cambria Math" charset="0"/>
                          </a:rPr>
                          <m:t>𝑓</m:t>
                        </m:r>
                      </m:e>
                    </m:acc>
                  </m:oMath>
                </a14:m>
                <a:r>
                  <a:rPr lang="en-US" sz="2400" dirty="0"/>
                  <a:t> (shown with dotted line) and the 95% CI of those models (shaded area).</a:t>
                </a:r>
              </a:p>
            </p:txBody>
          </p:sp>
        </mc:Choice>
        <mc:Fallback xmlns="">
          <p:sp>
            <p:nvSpPr>
              <p:cNvPr id="8" name="Content Placeholder 2"/>
              <p:cNvSpPr txBox="1">
                <a:spLocks noRot="1" noChangeAspect="1" noMove="1" noResize="1" noEditPoints="1" noAdjustHandles="1" noChangeArrowheads="1" noChangeShapeType="1" noTextEdit="1"/>
              </p:cNvSpPr>
              <p:nvPr/>
            </p:nvSpPr>
            <p:spPr>
              <a:xfrm>
                <a:off x="777577" y="983807"/>
                <a:ext cx="10020439" cy="799725"/>
              </a:xfrm>
              <a:prstGeom prst="rect">
                <a:avLst/>
              </a:prstGeom>
              <a:blipFill rotWithShape="0">
                <a:blip r:embed="rId4"/>
                <a:stretch>
                  <a:fillRect l="-974" t="-3030" r="-1582" b="-21970"/>
                </a:stretch>
              </a:blipFill>
              <a:ln>
                <a:noFill/>
              </a:ln>
            </p:spPr>
            <p:txBody>
              <a:bodyPr/>
              <a:lstStyle/>
              <a:p>
                <a:r>
                  <a:rPr lang="en-US">
                    <a:noFill/>
                  </a:rPr>
                  <a:t> </a:t>
                </a:r>
              </a:p>
            </p:txBody>
          </p:sp>
        </mc:Fallback>
      </mc:AlternateContent>
      <p:grpSp>
        <p:nvGrpSpPr>
          <p:cNvPr id="6" name="Group 5"/>
          <p:cNvGrpSpPr/>
          <p:nvPr/>
        </p:nvGrpSpPr>
        <p:grpSpPr>
          <a:xfrm>
            <a:off x="2501218" y="1944111"/>
            <a:ext cx="6515100" cy="4343400"/>
            <a:chOff x="2501218" y="1944111"/>
            <a:chExt cx="6515100" cy="4343400"/>
          </a:xfrm>
        </p:grpSpPr>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01218" y="1944111"/>
              <a:ext cx="6515100" cy="4343400"/>
            </a:xfrm>
            <a:prstGeom prst="rect">
              <a:avLst/>
            </a:prstGeom>
          </p:spPr>
        </p:pic>
        <mc:AlternateContent xmlns:mc="http://schemas.openxmlformats.org/markup-compatibility/2006" xmlns:a14="http://schemas.microsoft.com/office/drawing/2010/main">
          <mc:Choice Requires="a14">
            <p:sp>
              <p:nvSpPr>
                <p:cNvPr id="5" name="TextBox 4"/>
                <p:cNvSpPr txBox="1"/>
                <p:nvPr/>
              </p:nvSpPr>
              <p:spPr>
                <a:xfrm>
                  <a:off x="4499430" y="2662139"/>
                  <a:ext cx="1320800" cy="384914"/>
                </a:xfrm>
                <a:prstGeom prst="rect">
                  <a:avLst/>
                </a:prstGeom>
                <a:solidFill>
                  <a:schemeClr val="bg1"/>
                </a:solidFill>
              </p:spPr>
              <p:txBody>
                <a:bodyPr wrap="square" rtlCol="0">
                  <a:spAutoFit/>
                </a:bodyPr>
                <a:lstStyle/>
                <a:p>
                  <a:r>
                    <a:rPr lang="en-US" dirty="0"/>
                    <a:t>Estimated </a:t>
                  </a:r>
                  <a14:m>
                    <m:oMath xmlns:m="http://schemas.openxmlformats.org/officeDocument/2006/math">
                      <m:acc>
                        <m:accPr>
                          <m:chr m:val="̂"/>
                          <m:ctrlPr>
                            <a:rPr lang="en-US" i="1" dirty="0" smtClean="0">
                              <a:latin typeface="Cambria Math" panose="02040503050406030204" pitchFamily="18" charset="0"/>
                            </a:rPr>
                          </m:ctrlPr>
                        </m:accPr>
                        <m:e>
                          <m:r>
                            <a:rPr lang="en-US" b="0" i="1" dirty="0" smtClean="0">
                              <a:latin typeface="Cambria Math" charset="0"/>
                            </a:rPr>
                            <m:t>𝑓</m:t>
                          </m:r>
                        </m:e>
                      </m:acc>
                    </m:oMath>
                  </a14:m>
                  <a:endParaRPr lang="en-US" i="1" dirty="0"/>
                </a:p>
              </p:txBody>
            </p:sp>
          </mc:Choice>
          <mc:Fallback xmlns="">
            <p:sp>
              <p:nvSpPr>
                <p:cNvPr id="5" name="TextBox 4"/>
                <p:cNvSpPr txBox="1">
                  <a:spLocks noRot="1" noChangeAspect="1" noMove="1" noResize="1" noEditPoints="1" noAdjustHandles="1" noChangeArrowheads="1" noChangeShapeType="1" noTextEdit="1"/>
                </p:cNvSpPr>
                <p:nvPr/>
              </p:nvSpPr>
              <p:spPr>
                <a:xfrm>
                  <a:off x="4499430" y="2662139"/>
                  <a:ext cx="1320800" cy="384914"/>
                </a:xfrm>
                <a:prstGeom prst="rect">
                  <a:avLst/>
                </a:prstGeom>
                <a:blipFill rotWithShape="0">
                  <a:blip r:embed="rId6"/>
                  <a:stretch>
                    <a:fillRect l="-3687" t="-7937" r="-12442" b="-25397"/>
                  </a:stretch>
                </a:blipFill>
              </p:spPr>
              <p:txBody>
                <a:bodyPr/>
                <a:lstStyle/>
                <a:p>
                  <a:r>
                    <a:rPr lang="en-US">
                      <a:noFill/>
                    </a:rPr>
                    <a:t> </a:t>
                  </a:r>
                </a:p>
              </p:txBody>
            </p:sp>
          </mc:Fallback>
        </mc:AlternateContent>
      </p:grpSp>
    </p:spTree>
    <p:extLst>
      <p:ext uri="{BB962C8B-B14F-4D97-AF65-F5344CB8AC3E}">
        <p14:creationId xmlns:p14="http://schemas.microsoft.com/office/powerpoint/2010/main" val="6090446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0" y="1584118"/>
            <a:ext cx="9144000" cy="5486400"/>
          </a:xfrm>
          <a:prstGeom prst="rect">
            <a:avLst/>
          </a:prstGeom>
        </p:spPr>
      </p:pic>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pPr>
                  <a:spcBef>
                    <a:spcPts val="672"/>
                  </a:spcBef>
                  <a:spcAft>
                    <a:spcPts val="1200"/>
                  </a:spcAft>
                </a:pPr>
                <a:r>
                  <a:rPr lang="en-US" dirty="0">
                    <a:latin typeface="Karla" charset="0"/>
                    <a:ea typeface="Karla" charset="0"/>
                    <a:cs typeface="Karla" charset="0"/>
                  </a:rPr>
                  <a:t>Confidence in predicting </a:t>
                </a:r>
                <a14:m>
                  <m:oMath xmlns:m="http://schemas.openxmlformats.org/officeDocument/2006/math">
                    <m:acc>
                      <m:accPr>
                        <m:chr m:val="̂"/>
                        <m:ctrlPr>
                          <a:rPr lang="en-US" i="1">
                            <a:latin typeface="Cambria Math" panose="02040503050406030204" pitchFamily="18" charset="0"/>
                            <a:ea typeface="Karla" charset="0"/>
                            <a:cs typeface="Karla" charset="0"/>
                          </a:rPr>
                        </m:ctrlPr>
                      </m:accPr>
                      <m:e>
                        <m:r>
                          <a:rPr lang="en-US" b="0" i="1" smtClean="0">
                            <a:latin typeface="Cambria Math" charset="0"/>
                            <a:ea typeface="Karla" charset="0"/>
                            <a:cs typeface="Karla" charset="0"/>
                          </a:rPr>
                          <m:t>𝑦</m:t>
                        </m:r>
                      </m:e>
                    </m:acc>
                  </m:oMath>
                </a14:m>
                <a:endParaRPr lang="en-US" dirty="0">
                  <a:latin typeface="Karla" charset="0"/>
                  <a:ea typeface="Karla" charset="0"/>
                  <a:cs typeface="Karla" charset="0"/>
                </a:endParaRP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0">
                <a:blip r:embed="rId3"/>
                <a:stretch>
                  <a:fillRect l="-1326" t="-10400" b="-2400"/>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18</a:t>
            </a:fld>
            <a:endParaRPr lang="en-US"/>
          </a:p>
        </p:txBody>
      </p:sp>
      <p:sp>
        <p:nvSpPr>
          <p:cNvPr id="8" name="Content Placeholder 2"/>
          <p:cNvSpPr txBox="1">
            <a:spLocks/>
          </p:cNvSpPr>
          <p:nvPr/>
        </p:nvSpPr>
        <p:spPr>
          <a:xfrm>
            <a:off x="777577" y="983807"/>
            <a:ext cx="10020439" cy="799725"/>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 </a:t>
            </a:r>
          </a:p>
          <a:p>
            <a:r>
              <a:rPr lang="en-US" sz="2400" dirty="0"/>
              <a:t> </a:t>
            </a:r>
          </a:p>
        </p:txBody>
      </p:sp>
      <p:sp>
        <p:nvSpPr>
          <p:cNvPr id="20" name="Content Placeholder 2"/>
          <p:cNvSpPr txBox="1">
            <a:spLocks/>
          </p:cNvSpPr>
          <p:nvPr/>
        </p:nvSpPr>
        <p:spPr>
          <a:xfrm>
            <a:off x="463480" y="816842"/>
            <a:ext cx="10020439" cy="799725"/>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buFont typeface="Arial" charset="0"/>
              <a:buChar char="•"/>
            </a:pPr>
            <a:endParaRPr lang="en-US" sz="2400" dirty="0"/>
          </a:p>
        </p:txBody>
      </p:sp>
    </p:spTree>
    <p:extLst>
      <p:ext uri="{BB962C8B-B14F-4D97-AF65-F5344CB8AC3E}">
        <p14:creationId xmlns:p14="http://schemas.microsoft.com/office/powerpoint/2010/main" val="600617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20">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0" y="1581912"/>
            <a:ext cx="9144000" cy="5486400"/>
          </a:xfrm>
          <a:prstGeom prst="rect">
            <a:avLst/>
          </a:prstGeom>
        </p:spPr>
      </p:pic>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pPr>
                  <a:spcBef>
                    <a:spcPts val="672"/>
                  </a:spcBef>
                  <a:spcAft>
                    <a:spcPts val="1200"/>
                  </a:spcAft>
                </a:pPr>
                <a:r>
                  <a:rPr lang="en-US" dirty="0">
                    <a:latin typeface="Karla" charset="0"/>
                    <a:ea typeface="Karla" charset="0"/>
                    <a:cs typeface="Karla" charset="0"/>
                  </a:rPr>
                  <a:t>Confidence in predicting </a:t>
                </a:r>
                <a14:m>
                  <m:oMath xmlns:m="http://schemas.openxmlformats.org/officeDocument/2006/math">
                    <m:acc>
                      <m:accPr>
                        <m:chr m:val="̂"/>
                        <m:ctrlPr>
                          <a:rPr lang="en-US" i="1">
                            <a:latin typeface="Cambria Math" panose="02040503050406030204" pitchFamily="18" charset="0"/>
                            <a:ea typeface="Karla" charset="0"/>
                            <a:cs typeface="Karla" charset="0"/>
                          </a:rPr>
                        </m:ctrlPr>
                      </m:accPr>
                      <m:e>
                        <m:r>
                          <a:rPr lang="en-US" b="0" i="1" smtClean="0">
                            <a:latin typeface="Cambria Math" charset="0"/>
                            <a:ea typeface="Karla" charset="0"/>
                            <a:cs typeface="Karla" charset="0"/>
                          </a:rPr>
                          <m:t>𝑦</m:t>
                        </m:r>
                      </m:e>
                    </m:acc>
                  </m:oMath>
                </a14:m>
                <a:endParaRPr lang="en-US" dirty="0">
                  <a:latin typeface="Karla" charset="0"/>
                  <a:ea typeface="Karla" charset="0"/>
                  <a:cs typeface="Karla" charset="0"/>
                </a:endParaRP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0">
                <a:blip r:embed="rId3"/>
                <a:stretch>
                  <a:fillRect l="-1326" t="-10400" b="-2400"/>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19</a:t>
            </a:fld>
            <a:endParaRPr lang="en-US"/>
          </a:p>
        </p:txBody>
      </p:sp>
      <p:sp>
        <p:nvSpPr>
          <p:cNvPr id="8" name="Content Placeholder 2"/>
          <p:cNvSpPr txBox="1">
            <a:spLocks/>
          </p:cNvSpPr>
          <p:nvPr/>
        </p:nvSpPr>
        <p:spPr>
          <a:xfrm>
            <a:off x="777577" y="983807"/>
            <a:ext cx="10020439" cy="799725"/>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 </a:t>
            </a:r>
          </a:p>
          <a:p>
            <a:r>
              <a:rPr lang="en-US" sz="2400" dirty="0"/>
              <a:t> </a:t>
            </a:r>
          </a:p>
        </p:txBody>
      </p:sp>
      <mc:AlternateContent xmlns:mc="http://schemas.openxmlformats.org/markup-compatibility/2006" xmlns:a14="http://schemas.microsoft.com/office/drawing/2010/main">
        <mc:Choice Requires="a14">
          <p:sp>
            <p:nvSpPr>
              <p:cNvPr id="20" name="Content Placeholder 2"/>
              <p:cNvSpPr txBox="1">
                <a:spLocks/>
              </p:cNvSpPr>
              <p:nvPr/>
            </p:nvSpPr>
            <p:spPr>
              <a:xfrm>
                <a:off x="463480" y="816842"/>
                <a:ext cx="10020439" cy="799725"/>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buFont typeface="Arial" charset="0"/>
                  <a:buChar char="•"/>
                </a:pPr>
                <a:r>
                  <a:rPr lang="en-US" sz="2400" dirty="0"/>
                  <a:t>for a given </a:t>
                </a:r>
                <a:r>
                  <a:rPr lang="en-US" sz="2400" i="1" dirty="0">
                    <a:latin typeface="Cambria Math" charset="0"/>
                    <a:ea typeface="Cambria Math" charset="0"/>
                    <a:cs typeface="Cambria Math" charset="0"/>
                  </a:rPr>
                  <a:t>x</a:t>
                </a:r>
                <a:r>
                  <a:rPr lang="en-US" sz="2400" dirty="0"/>
                  <a:t>, w</a:t>
                </a:r>
                <a:r>
                  <a:rPr lang="en-US" sz="2400" b="0" dirty="0"/>
                  <a:t>e have a distribution of models </a:t>
                </a:r>
                <a14:m>
                  <m:oMath xmlns:m="http://schemas.openxmlformats.org/officeDocument/2006/math">
                    <m:r>
                      <a:rPr lang="en-US" sz="2400" b="0" i="1" smtClean="0">
                        <a:latin typeface="Cambria Math" charset="0"/>
                      </a:rPr>
                      <m:t>𝑓</m:t>
                    </m:r>
                    <m:d>
                      <m:dPr>
                        <m:ctrlPr>
                          <a:rPr lang="en-US" sz="2400" b="0" i="1" smtClean="0">
                            <a:latin typeface="Cambria Math" panose="02040503050406030204" pitchFamily="18" charset="0"/>
                          </a:rPr>
                        </m:ctrlPr>
                      </m:dPr>
                      <m:e>
                        <m:r>
                          <a:rPr lang="en-US" sz="2400" b="0" i="1" smtClean="0">
                            <a:latin typeface="Cambria Math" charset="0"/>
                          </a:rPr>
                          <m:t>𝑥</m:t>
                        </m:r>
                      </m:e>
                    </m:d>
                  </m:oMath>
                </a14:m>
                <a:endParaRPr lang="en-US" sz="2400" b="0" dirty="0"/>
              </a:p>
              <a:p>
                <a:pPr marL="342900" indent="-342900">
                  <a:buFont typeface="Arial" charset="0"/>
                  <a:buChar char="•"/>
                </a:pPr>
                <a:r>
                  <a:rPr lang="en-US" sz="2400" dirty="0"/>
                  <a:t>for each of these </a:t>
                </a:r>
                <a14:m>
                  <m:oMath xmlns:m="http://schemas.openxmlformats.org/officeDocument/2006/math">
                    <m:r>
                      <a:rPr lang="en-US" sz="2400" i="1">
                        <a:latin typeface="Cambria Math" charset="0"/>
                      </a:rPr>
                      <m:t>𝑓</m:t>
                    </m:r>
                    <m:d>
                      <m:dPr>
                        <m:ctrlPr>
                          <a:rPr lang="en-US" sz="2400" i="1">
                            <a:latin typeface="Cambria Math" panose="02040503050406030204" pitchFamily="18" charset="0"/>
                          </a:rPr>
                        </m:ctrlPr>
                      </m:dPr>
                      <m:e>
                        <m:r>
                          <a:rPr lang="en-US" sz="2400" i="1">
                            <a:latin typeface="Cambria Math" charset="0"/>
                          </a:rPr>
                          <m:t>𝑥</m:t>
                        </m:r>
                      </m:e>
                    </m:d>
                    <m:r>
                      <a:rPr lang="en-US" sz="2400" i="1">
                        <a:latin typeface="Cambria Math" charset="0"/>
                      </a:rPr>
                      <m:t>, </m:t>
                    </m:r>
                  </m:oMath>
                </a14:m>
                <a:r>
                  <a:rPr lang="en-US" sz="2400" dirty="0"/>
                  <a:t>the prediction for </a:t>
                </a:r>
                <a14:m>
                  <m:oMath xmlns:m="http://schemas.openxmlformats.org/officeDocument/2006/math">
                    <m:r>
                      <a:rPr lang="en-US" sz="2400" i="1">
                        <a:latin typeface="Cambria Math" charset="0"/>
                      </a:rPr>
                      <m:t>𝑦</m:t>
                    </m:r>
                    <m:r>
                      <a:rPr lang="en-US" sz="2400" i="1">
                        <a:latin typeface="Cambria Math" charset="0"/>
                      </a:rPr>
                      <m:t>~</m:t>
                    </m:r>
                    <m:r>
                      <a:rPr lang="en-US" sz="2400" i="1">
                        <a:latin typeface="Cambria Math" charset="0"/>
                      </a:rPr>
                      <m:t>𝑁</m:t>
                    </m:r>
                    <m:r>
                      <a:rPr lang="en-US" sz="2400" i="1">
                        <a:latin typeface="Cambria Math" charset="0"/>
                      </a:rPr>
                      <m:t>(</m:t>
                    </m:r>
                    <m:r>
                      <a:rPr lang="en-US" sz="2400" i="1">
                        <a:latin typeface="Cambria Math" charset="0"/>
                      </a:rPr>
                      <m:t>𝑓</m:t>
                    </m:r>
                    <m:r>
                      <a:rPr lang="en-US" sz="2400" i="1">
                        <a:latin typeface="Cambria Math" charset="0"/>
                      </a:rPr>
                      <m:t>, </m:t>
                    </m:r>
                    <m:sSub>
                      <m:sSubPr>
                        <m:ctrlPr>
                          <a:rPr lang="en-US" sz="2400" i="1">
                            <a:latin typeface="Cambria Math" panose="02040503050406030204" pitchFamily="18" charset="0"/>
                          </a:rPr>
                        </m:ctrlPr>
                      </m:sSubPr>
                      <m:e>
                        <m:r>
                          <a:rPr lang="en-US" sz="2400" i="1">
                            <a:latin typeface="Cambria Math" charset="0"/>
                          </a:rPr>
                          <m:t>𝜎</m:t>
                        </m:r>
                      </m:e>
                      <m:sub>
                        <m:r>
                          <a:rPr lang="en-US" sz="2400" i="1">
                            <a:latin typeface="Cambria Math" charset="0"/>
                          </a:rPr>
                          <m:t>𝜖</m:t>
                        </m:r>
                      </m:sub>
                    </m:sSub>
                    <m:r>
                      <a:rPr lang="en-US" sz="2400" i="1">
                        <a:latin typeface="Cambria Math" charset="0"/>
                      </a:rPr>
                      <m:t>)</m:t>
                    </m:r>
                  </m:oMath>
                </a14:m>
                <a:r>
                  <a:rPr lang="en-US" sz="2400" dirty="0"/>
                  <a:t> </a:t>
                </a:r>
              </a:p>
            </p:txBody>
          </p:sp>
        </mc:Choice>
        <mc:Fallback xmlns="">
          <p:sp>
            <p:nvSpPr>
              <p:cNvPr id="20" name="Content Placeholder 2"/>
              <p:cNvSpPr txBox="1">
                <a:spLocks noRot="1" noChangeAspect="1" noMove="1" noResize="1" noEditPoints="1" noAdjustHandles="1" noChangeArrowheads="1" noChangeShapeType="1" noTextEdit="1"/>
              </p:cNvSpPr>
              <p:nvPr/>
            </p:nvSpPr>
            <p:spPr>
              <a:xfrm>
                <a:off x="463480" y="816842"/>
                <a:ext cx="10020439" cy="799725"/>
              </a:xfrm>
              <a:prstGeom prst="rect">
                <a:avLst/>
              </a:prstGeom>
              <a:blipFill rotWithShape="0">
                <a:blip r:embed="rId4"/>
                <a:stretch>
                  <a:fillRect l="-791" t="-7634" b="-88550"/>
                </a:stretch>
              </a:blipFill>
              <a:ln>
                <a:noFill/>
              </a:ln>
            </p:spPr>
            <p:txBody>
              <a:bodyPr/>
              <a:lstStyle/>
              <a:p>
                <a:r>
                  <a:rPr lang="en-US">
                    <a:noFill/>
                  </a:rPr>
                  <a:t> </a:t>
                </a:r>
              </a:p>
            </p:txBody>
          </p:sp>
        </mc:Fallback>
      </mc:AlternateContent>
      <p:sp>
        <p:nvSpPr>
          <p:cNvPr id="9" name="Freeform 8"/>
          <p:cNvSpPr/>
          <p:nvPr/>
        </p:nvSpPr>
        <p:spPr>
          <a:xfrm flipH="1">
            <a:off x="8893248" y="2980164"/>
            <a:ext cx="610116" cy="1344948"/>
          </a:xfrm>
          <a:custGeom>
            <a:avLst/>
            <a:gdLst>
              <a:gd name="connsiteX0" fmla="*/ 0 w 417351"/>
              <a:gd name="connsiteY0" fmla="*/ 0 h 1060397"/>
              <a:gd name="connsiteX1" fmla="*/ 145997 w 417351"/>
              <a:gd name="connsiteY1" fmla="*/ 338098 h 1060397"/>
              <a:gd name="connsiteX2" fmla="*/ 368834 w 417351"/>
              <a:gd name="connsiteY2" fmla="*/ 430306 h 1060397"/>
              <a:gd name="connsiteX3" fmla="*/ 407254 w 417351"/>
              <a:gd name="connsiteY3" fmla="*/ 545567 h 1060397"/>
              <a:gd name="connsiteX4" fmla="*/ 230521 w 417351"/>
              <a:gd name="connsiteY4" fmla="*/ 637775 h 1060397"/>
              <a:gd name="connsiteX5" fmla="*/ 92209 w 417351"/>
              <a:gd name="connsiteY5" fmla="*/ 829876 h 1060397"/>
              <a:gd name="connsiteX6" fmla="*/ 7684 w 417351"/>
              <a:gd name="connsiteY6" fmla="*/ 1060397 h 1060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7351" h="1060397">
                <a:moveTo>
                  <a:pt x="0" y="0"/>
                </a:moveTo>
                <a:cubicBezTo>
                  <a:pt x="42262" y="133190"/>
                  <a:pt x="84525" y="266380"/>
                  <a:pt x="145997" y="338098"/>
                </a:cubicBezTo>
                <a:cubicBezTo>
                  <a:pt x="207469" y="409816"/>
                  <a:pt x="325291" y="395728"/>
                  <a:pt x="368834" y="430306"/>
                </a:cubicBezTo>
                <a:cubicBezTo>
                  <a:pt x="412377" y="464884"/>
                  <a:pt x="430306" y="510989"/>
                  <a:pt x="407254" y="545567"/>
                </a:cubicBezTo>
                <a:cubicBezTo>
                  <a:pt x="384202" y="580145"/>
                  <a:pt x="283028" y="590390"/>
                  <a:pt x="230521" y="637775"/>
                </a:cubicBezTo>
                <a:cubicBezTo>
                  <a:pt x="178014" y="685160"/>
                  <a:pt x="129349" y="759439"/>
                  <a:pt x="92209" y="829876"/>
                </a:cubicBezTo>
                <a:cubicBezTo>
                  <a:pt x="55070" y="900313"/>
                  <a:pt x="7684" y="1060397"/>
                  <a:pt x="7684" y="1060397"/>
                </a:cubicBezTo>
              </a:path>
            </a:pathLst>
          </a:custGeom>
          <a:noFill/>
          <a:ln w="12700">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924109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xEl>
                                              <p:pRg st="1" end="1"/>
                                            </p:txEl>
                                          </p:spTgt>
                                        </p:tgtEl>
                                        <p:attrNameLst>
                                          <p:attrName>style.visibility</p:attrName>
                                        </p:attrNameLst>
                                      </p:cBhvr>
                                      <p:to>
                                        <p:strVal val="visible"/>
                                      </p:to>
                                    </p:set>
                                  </p:childTnLst>
                                </p:cTn>
                              </p:par>
                              <p:par>
                                <p:cTn id="7" presetID="1" presetClass="entr" presetSubtype="0" fill="hold" grpId="0" nodeType="withEffect">
                                  <p:stCondLst>
                                    <p:cond delay="50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79302D7-1ACA-224D-B29D-4D28082ED901}"/>
              </a:ext>
            </a:extLst>
          </p:cNvPr>
          <p:cNvSpPr>
            <a:spLocks noGrp="1"/>
          </p:cNvSpPr>
          <p:nvPr>
            <p:ph type="sldNum" sz="quarter" idx="12"/>
          </p:nvPr>
        </p:nvSpPr>
        <p:spPr/>
        <p:txBody>
          <a:bodyPr/>
          <a:lstStyle/>
          <a:p>
            <a:fld id="{AD29F1E6-0A42-6342-8A19-FA364A33AB30}" type="slidenum">
              <a:rPr lang="en-US" smtClean="0"/>
              <a:t>2</a:t>
            </a:fld>
            <a:endParaRPr lang="en-US"/>
          </a:p>
        </p:txBody>
      </p:sp>
      <p:sp>
        <p:nvSpPr>
          <p:cNvPr id="5" name="Content Placeholder 2">
            <a:extLst>
              <a:ext uri="{FF2B5EF4-FFF2-40B4-BE49-F238E27FC236}">
                <a16:creationId xmlns:a16="http://schemas.microsoft.com/office/drawing/2014/main" id="{4B42DE3A-C3D5-DB4E-8609-AB055504742F}"/>
              </a:ext>
            </a:extLst>
          </p:cNvPr>
          <p:cNvSpPr txBox="1">
            <a:spLocks/>
          </p:cNvSpPr>
          <p:nvPr/>
        </p:nvSpPr>
        <p:spPr>
          <a:xfrm>
            <a:off x="1014092" y="1471613"/>
            <a:ext cx="9552308" cy="3966377"/>
          </a:xfrm>
          <a:prstGeom prst="rect">
            <a:avLst/>
          </a:prstGeom>
        </p:spPr>
        <p:txBody>
          <a:bodyPr/>
          <a:lstStyle>
            <a:lvl1pPr marL="342878" indent="-342878" algn="l" defTabSz="457171" rtl="0" eaLnBrk="1" latinLnBrk="0" hangingPunct="1">
              <a:spcBef>
                <a:spcPct val="20000"/>
              </a:spcBef>
              <a:buFont typeface="Arial"/>
              <a:buChar char="•"/>
              <a:defRPr sz="3200" kern="1200">
                <a:solidFill>
                  <a:schemeClr val="tx1"/>
                </a:solidFill>
                <a:latin typeface="+mn-lt"/>
                <a:ea typeface="+mn-ea"/>
                <a:cs typeface="+mn-cs"/>
              </a:defRPr>
            </a:lvl1pPr>
            <a:lvl2pPr marL="742901" indent="-285732" algn="l" defTabSz="457171" rtl="0" eaLnBrk="1" latinLnBrk="0" hangingPunct="1">
              <a:spcBef>
                <a:spcPct val="20000"/>
              </a:spcBef>
              <a:buFont typeface="Arial"/>
              <a:buChar char="–"/>
              <a:defRPr sz="2800" kern="1200">
                <a:solidFill>
                  <a:schemeClr val="tx1"/>
                </a:solidFill>
                <a:latin typeface="+mn-lt"/>
                <a:ea typeface="+mn-ea"/>
                <a:cs typeface="+mn-cs"/>
              </a:defRPr>
            </a:lvl2pPr>
            <a:lvl3pPr marL="1142926" indent="-228585" algn="l" defTabSz="457171" rtl="0" eaLnBrk="1" latinLnBrk="0" hangingPunct="1">
              <a:spcBef>
                <a:spcPct val="20000"/>
              </a:spcBef>
              <a:buFont typeface="Arial"/>
              <a:buChar char="•"/>
              <a:defRPr sz="2400" kern="1200">
                <a:solidFill>
                  <a:schemeClr val="tx1"/>
                </a:solidFill>
                <a:latin typeface="+mn-lt"/>
                <a:ea typeface="+mn-ea"/>
                <a:cs typeface="+mn-cs"/>
              </a:defRPr>
            </a:lvl3pPr>
            <a:lvl4pPr marL="1600096" indent="-228585" algn="l" defTabSz="457171" rtl="0" eaLnBrk="1" latinLnBrk="0" hangingPunct="1">
              <a:spcBef>
                <a:spcPct val="20000"/>
              </a:spcBef>
              <a:buFont typeface="Arial"/>
              <a:buChar char="–"/>
              <a:defRPr sz="2000" kern="1200">
                <a:solidFill>
                  <a:schemeClr val="tx1"/>
                </a:solidFill>
                <a:latin typeface="+mn-lt"/>
                <a:ea typeface="+mn-ea"/>
                <a:cs typeface="+mn-cs"/>
              </a:defRPr>
            </a:lvl4pPr>
            <a:lvl5pPr marL="2057266" indent="-228585" algn="l" defTabSz="457171" rtl="0" eaLnBrk="1" latinLnBrk="0" hangingPunct="1">
              <a:spcBef>
                <a:spcPct val="20000"/>
              </a:spcBef>
              <a:buFont typeface="Arial"/>
              <a:buChar char="»"/>
              <a:defRPr sz="2000" kern="1200">
                <a:solidFill>
                  <a:schemeClr val="tx1"/>
                </a:solidFill>
                <a:latin typeface="+mn-lt"/>
                <a:ea typeface="+mn-ea"/>
                <a:cs typeface="+mn-cs"/>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pPr marL="457189" indent="-457189">
              <a:spcAft>
                <a:spcPts val="500"/>
              </a:spcAft>
              <a:buFont typeface="Arial" charset="0"/>
              <a:buChar char="•"/>
            </a:pPr>
            <a:r>
              <a:rPr lang="en-US" sz="2800" b="1" dirty="0">
                <a:solidFill>
                  <a:schemeClr val="accent1">
                    <a:lumMod val="75000"/>
                  </a:schemeClr>
                </a:solidFill>
              </a:rPr>
              <a:t>HW2 </a:t>
            </a:r>
            <a:r>
              <a:rPr lang="en-US" sz="2800" dirty="0">
                <a:solidFill>
                  <a:schemeClr val="tx1">
                    <a:lumMod val="75000"/>
                    <a:lumOff val="25000"/>
                  </a:schemeClr>
                </a:solidFill>
              </a:rPr>
              <a:t>is due </a:t>
            </a:r>
            <a:r>
              <a:rPr lang="en-US" sz="2800" b="1" dirty="0">
                <a:solidFill>
                  <a:schemeClr val="tx1">
                    <a:lumMod val="75000"/>
                    <a:lumOff val="25000"/>
                  </a:schemeClr>
                </a:solidFill>
              </a:rPr>
              <a:t>Wed</a:t>
            </a:r>
            <a:r>
              <a:rPr lang="en-US" sz="2800" dirty="0">
                <a:solidFill>
                  <a:schemeClr val="tx1">
                    <a:lumMod val="75000"/>
                    <a:lumOff val="25000"/>
                  </a:schemeClr>
                </a:solidFill>
              </a:rPr>
              <a:t>, July 7 at 11:59pm</a:t>
            </a:r>
          </a:p>
          <a:p>
            <a:pPr marL="457189" indent="-457189">
              <a:spcAft>
                <a:spcPts val="500"/>
              </a:spcAft>
              <a:buFont typeface="Arial" charset="0"/>
              <a:buChar char="•"/>
            </a:pPr>
            <a:r>
              <a:rPr lang="en-US" sz="2800" b="1" dirty="0">
                <a:solidFill>
                  <a:schemeClr val="accent1">
                    <a:lumMod val="75000"/>
                  </a:schemeClr>
                </a:solidFill>
              </a:rPr>
              <a:t>Lab2 </a:t>
            </a:r>
            <a:r>
              <a:rPr lang="en-US" sz="2800" dirty="0">
                <a:solidFill>
                  <a:schemeClr val="tx1">
                    <a:lumMod val="75000"/>
                    <a:lumOff val="25000"/>
                  </a:schemeClr>
                </a:solidFill>
              </a:rPr>
              <a:t>is on Friday 12-2pm.</a:t>
            </a:r>
          </a:p>
          <a:p>
            <a:pPr marL="457189" indent="-457189">
              <a:spcAft>
                <a:spcPts val="500"/>
              </a:spcAft>
              <a:buFont typeface="Arial" charset="0"/>
              <a:buChar char="•"/>
            </a:pPr>
            <a:r>
              <a:rPr lang="en-US" sz="2800" b="1" dirty="0">
                <a:solidFill>
                  <a:schemeClr val="accent1">
                    <a:lumMod val="75000"/>
                  </a:schemeClr>
                </a:solidFill>
              </a:rPr>
              <a:t>No Lecture </a:t>
            </a:r>
            <a:r>
              <a:rPr lang="en-US" sz="2800" dirty="0">
                <a:solidFill>
                  <a:schemeClr val="tx1">
                    <a:lumMod val="75000"/>
                    <a:lumOff val="25000"/>
                  </a:schemeClr>
                </a:solidFill>
              </a:rPr>
              <a:t>on Monday (happy 4</a:t>
            </a:r>
            <a:r>
              <a:rPr lang="en-US" sz="2800" baseline="30000" dirty="0">
                <a:solidFill>
                  <a:schemeClr val="tx1">
                    <a:lumMod val="75000"/>
                    <a:lumOff val="25000"/>
                  </a:schemeClr>
                </a:solidFill>
              </a:rPr>
              <a:t>th</a:t>
            </a:r>
            <a:r>
              <a:rPr lang="en-US" sz="2800" dirty="0">
                <a:solidFill>
                  <a:schemeClr val="tx1">
                    <a:lumMod val="75000"/>
                    <a:lumOff val="25000"/>
                  </a:schemeClr>
                </a:solidFill>
              </a:rPr>
              <a:t> of July!).</a:t>
            </a:r>
          </a:p>
          <a:p>
            <a:pPr marL="457189" indent="-457189">
              <a:spcAft>
                <a:spcPts val="500"/>
              </a:spcAft>
              <a:buFont typeface="Arial" charset="0"/>
              <a:buChar char="•"/>
            </a:pPr>
            <a:endParaRPr lang="en-US" sz="2800" dirty="0">
              <a:solidFill>
                <a:schemeClr val="tx1">
                  <a:lumMod val="75000"/>
                  <a:lumOff val="25000"/>
                </a:schemeClr>
              </a:solidFill>
            </a:endParaRPr>
          </a:p>
          <a:p>
            <a:pPr marL="457189" indent="-457189">
              <a:spcAft>
                <a:spcPts val="500"/>
              </a:spcAft>
              <a:buFont typeface="Arial" charset="0"/>
              <a:buChar char="•"/>
            </a:pPr>
            <a:endParaRPr lang="en-US" sz="2800" dirty="0">
              <a:solidFill>
                <a:schemeClr val="tx1">
                  <a:lumMod val="75000"/>
                  <a:lumOff val="25000"/>
                </a:schemeClr>
              </a:solidFill>
            </a:endParaRPr>
          </a:p>
        </p:txBody>
      </p:sp>
      <p:sp>
        <p:nvSpPr>
          <p:cNvPr id="8" name="Title 1">
            <a:extLst>
              <a:ext uri="{FF2B5EF4-FFF2-40B4-BE49-F238E27FC236}">
                <a16:creationId xmlns:a16="http://schemas.microsoft.com/office/drawing/2014/main" id="{33BD8E3E-02C2-A04A-ABCD-1382F18753BD}"/>
              </a:ext>
            </a:extLst>
          </p:cNvPr>
          <p:cNvSpPr txBox="1">
            <a:spLocks/>
          </p:cNvSpPr>
          <p:nvPr/>
        </p:nvSpPr>
        <p:spPr>
          <a:xfrm>
            <a:off x="1864992" y="247699"/>
            <a:ext cx="6698717" cy="704801"/>
          </a:xfrm>
          <a:prstGeom prst="rect">
            <a:avLst/>
          </a:prstGeom>
          <a:solidFill>
            <a:schemeClr val="accent1">
              <a:lumMod val="75000"/>
            </a:schemeClr>
          </a:solidFill>
        </p:spPr>
        <p:txBody>
          <a:bodyPr/>
          <a:lstStyle>
            <a:lvl1pPr algn="ctr" defTabSz="457171" rtl="0" eaLnBrk="1" latinLnBrk="0" hangingPunct="1">
              <a:spcBef>
                <a:spcPct val="0"/>
              </a:spcBef>
              <a:buNone/>
              <a:defRPr sz="3200" kern="1200" baseline="0">
                <a:solidFill>
                  <a:schemeClr val="tx1"/>
                </a:solidFill>
                <a:latin typeface="Karla"/>
                <a:ea typeface="+mj-ea"/>
                <a:cs typeface="Karla"/>
              </a:defRPr>
            </a:lvl1pPr>
          </a:lstStyle>
          <a:p>
            <a:pPr fontAlgn="ctr"/>
            <a:r>
              <a:rPr lang="en-US" sz="4000" dirty="0">
                <a:solidFill>
                  <a:schemeClr val="bg2"/>
                </a:solidFill>
              </a:rPr>
              <a:t>ANNOUNCEMENTS</a:t>
            </a:r>
          </a:p>
        </p:txBody>
      </p:sp>
    </p:spTree>
    <p:extLst>
      <p:ext uri="{BB962C8B-B14F-4D97-AF65-F5344CB8AC3E}">
        <p14:creationId xmlns:p14="http://schemas.microsoft.com/office/powerpoint/2010/main" val="17262532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pPr>
                  <a:spcBef>
                    <a:spcPts val="672"/>
                  </a:spcBef>
                  <a:spcAft>
                    <a:spcPts val="1200"/>
                  </a:spcAft>
                </a:pPr>
                <a:r>
                  <a:rPr lang="en-US" dirty="0">
                    <a:latin typeface="Karla" charset="0"/>
                    <a:ea typeface="Karla" charset="0"/>
                    <a:cs typeface="Karla" charset="0"/>
                  </a:rPr>
                  <a:t>Confidence in predicting </a:t>
                </a:r>
                <a14:m>
                  <m:oMath xmlns:m="http://schemas.openxmlformats.org/officeDocument/2006/math">
                    <m:acc>
                      <m:accPr>
                        <m:chr m:val="̂"/>
                        <m:ctrlPr>
                          <a:rPr lang="en-US" i="1">
                            <a:latin typeface="Cambria Math" panose="02040503050406030204" pitchFamily="18" charset="0"/>
                            <a:ea typeface="Karla" charset="0"/>
                            <a:cs typeface="Karla" charset="0"/>
                          </a:rPr>
                        </m:ctrlPr>
                      </m:accPr>
                      <m:e>
                        <m:r>
                          <a:rPr lang="en-US" b="0" i="1" smtClean="0">
                            <a:latin typeface="Cambria Math" charset="0"/>
                            <a:ea typeface="Karla" charset="0"/>
                            <a:cs typeface="Karla" charset="0"/>
                          </a:rPr>
                          <m:t>𝑦</m:t>
                        </m:r>
                      </m:e>
                    </m:acc>
                  </m:oMath>
                </a14:m>
                <a:endParaRPr lang="en-US" dirty="0">
                  <a:latin typeface="Karla" charset="0"/>
                  <a:ea typeface="Karla" charset="0"/>
                  <a:cs typeface="Karla" charset="0"/>
                </a:endParaRP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0">
                <a:blip r:embed="rId2"/>
                <a:stretch>
                  <a:fillRect l="-1326" t="-10400" b="-2400"/>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20</a:t>
            </a:fld>
            <a:endParaRPr lang="en-US"/>
          </a:p>
        </p:txBody>
      </p:sp>
      <p:sp>
        <p:nvSpPr>
          <p:cNvPr id="8" name="Content Placeholder 2"/>
          <p:cNvSpPr txBox="1">
            <a:spLocks/>
          </p:cNvSpPr>
          <p:nvPr/>
        </p:nvSpPr>
        <p:spPr>
          <a:xfrm>
            <a:off x="777577" y="983807"/>
            <a:ext cx="10020439" cy="799725"/>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 </a:t>
            </a:r>
          </a:p>
          <a:p>
            <a:r>
              <a:rPr lang="en-US" sz="2400" dirty="0"/>
              <a:t> </a:t>
            </a:r>
          </a:p>
        </p:txBody>
      </p:sp>
      <mc:AlternateContent xmlns:mc="http://schemas.openxmlformats.org/markup-compatibility/2006" xmlns:a14="http://schemas.microsoft.com/office/drawing/2010/main">
        <mc:Choice Requires="a14">
          <p:sp>
            <p:nvSpPr>
              <p:cNvPr id="20" name="Content Placeholder 2"/>
              <p:cNvSpPr txBox="1">
                <a:spLocks/>
              </p:cNvSpPr>
              <p:nvPr/>
            </p:nvSpPr>
            <p:spPr>
              <a:xfrm>
                <a:off x="463480" y="816842"/>
                <a:ext cx="10020439" cy="799725"/>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buFont typeface="Arial" charset="0"/>
                  <a:buChar char="•"/>
                </a:pPr>
                <a:r>
                  <a:rPr lang="en-US" sz="2400" dirty="0"/>
                  <a:t>for a given </a:t>
                </a:r>
                <a:r>
                  <a:rPr lang="en-US" sz="2400" i="1" dirty="0">
                    <a:latin typeface="Cambria Math" charset="0"/>
                    <a:ea typeface="Cambria Math" charset="0"/>
                    <a:cs typeface="Cambria Math" charset="0"/>
                  </a:rPr>
                  <a:t>x</a:t>
                </a:r>
                <a:r>
                  <a:rPr lang="en-US" sz="2400" dirty="0"/>
                  <a:t>, w</a:t>
                </a:r>
                <a:r>
                  <a:rPr lang="en-US" sz="2400" b="0" dirty="0"/>
                  <a:t>e have a distribution of models </a:t>
                </a:r>
                <a14:m>
                  <m:oMath xmlns:m="http://schemas.openxmlformats.org/officeDocument/2006/math">
                    <m:r>
                      <a:rPr lang="en-US" sz="2400" b="0" i="1" smtClean="0">
                        <a:latin typeface="Cambria Math" charset="0"/>
                      </a:rPr>
                      <m:t>𝑓</m:t>
                    </m:r>
                    <m:d>
                      <m:dPr>
                        <m:ctrlPr>
                          <a:rPr lang="en-US" sz="2400" b="0" i="1" smtClean="0">
                            <a:latin typeface="Cambria Math" panose="02040503050406030204" pitchFamily="18" charset="0"/>
                          </a:rPr>
                        </m:ctrlPr>
                      </m:dPr>
                      <m:e>
                        <m:r>
                          <a:rPr lang="en-US" sz="2400" b="0" i="1" smtClean="0">
                            <a:latin typeface="Cambria Math" charset="0"/>
                          </a:rPr>
                          <m:t>𝑥</m:t>
                        </m:r>
                      </m:e>
                    </m:d>
                  </m:oMath>
                </a14:m>
                <a:endParaRPr lang="en-US" sz="2400" b="0" dirty="0"/>
              </a:p>
              <a:p>
                <a:pPr marL="342900" indent="-342900">
                  <a:buFont typeface="Arial" charset="0"/>
                  <a:buChar char="•"/>
                </a:pPr>
                <a:r>
                  <a:rPr lang="en-US" sz="2400" dirty="0"/>
                  <a:t>for each of these </a:t>
                </a:r>
                <a14:m>
                  <m:oMath xmlns:m="http://schemas.openxmlformats.org/officeDocument/2006/math">
                    <m:r>
                      <a:rPr lang="en-US" sz="2400" i="1">
                        <a:latin typeface="Cambria Math" charset="0"/>
                      </a:rPr>
                      <m:t>𝑓</m:t>
                    </m:r>
                    <m:d>
                      <m:dPr>
                        <m:ctrlPr>
                          <a:rPr lang="en-US" sz="2400" i="1">
                            <a:latin typeface="Cambria Math" panose="02040503050406030204" pitchFamily="18" charset="0"/>
                          </a:rPr>
                        </m:ctrlPr>
                      </m:dPr>
                      <m:e>
                        <m:r>
                          <a:rPr lang="en-US" sz="2400" i="1">
                            <a:latin typeface="Cambria Math" charset="0"/>
                          </a:rPr>
                          <m:t>𝑥</m:t>
                        </m:r>
                      </m:e>
                    </m:d>
                    <m:r>
                      <a:rPr lang="en-US" sz="2400" i="1">
                        <a:latin typeface="Cambria Math" charset="0"/>
                      </a:rPr>
                      <m:t>, </m:t>
                    </m:r>
                  </m:oMath>
                </a14:m>
                <a:r>
                  <a:rPr lang="en-US" sz="2400" dirty="0"/>
                  <a:t>the prediction for </a:t>
                </a:r>
                <a14:m>
                  <m:oMath xmlns:m="http://schemas.openxmlformats.org/officeDocument/2006/math">
                    <m:r>
                      <a:rPr lang="en-US" sz="2400" i="1">
                        <a:latin typeface="Cambria Math" charset="0"/>
                      </a:rPr>
                      <m:t>𝑦</m:t>
                    </m:r>
                    <m:r>
                      <a:rPr lang="en-US" sz="2400" i="1">
                        <a:latin typeface="Cambria Math" charset="0"/>
                      </a:rPr>
                      <m:t>~</m:t>
                    </m:r>
                    <m:r>
                      <a:rPr lang="en-US" sz="2400" i="1">
                        <a:latin typeface="Cambria Math" charset="0"/>
                      </a:rPr>
                      <m:t>𝑁</m:t>
                    </m:r>
                    <m:d>
                      <m:dPr>
                        <m:ctrlPr>
                          <a:rPr lang="en-US" sz="2400" i="1">
                            <a:latin typeface="Cambria Math" panose="02040503050406030204" pitchFamily="18" charset="0"/>
                          </a:rPr>
                        </m:ctrlPr>
                      </m:dPr>
                      <m:e>
                        <m:r>
                          <a:rPr lang="en-US" sz="2400" i="1">
                            <a:latin typeface="Cambria Math" charset="0"/>
                          </a:rPr>
                          <m:t>𝑓</m:t>
                        </m:r>
                        <m:r>
                          <a:rPr lang="en-US" sz="2400" i="1">
                            <a:latin typeface="Cambria Math" charset="0"/>
                          </a:rPr>
                          <m:t>, </m:t>
                        </m:r>
                        <m:sSub>
                          <m:sSubPr>
                            <m:ctrlPr>
                              <a:rPr lang="en-US" sz="2400" i="1">
                                <a:latin typeface="Cambria Math" panose="02040503050406030204" pitchFamily="18" charset="0"/>
                              </a:rPr>
                            </m:ctrlPr>
                          </m:sSubPr>
                          <m:e>
                            <m:r>
                              <a:rPr lang="en-US" sz="2400" i="1">
                                <a:latin typeface="Cambria Math" charset="0"/>
                              </a:rPr>
                              <m:t>𝜎</m:t>
                            </m:r>
                          </m:e>
                          <m:sub>
                            <m:r>
                              <a:rPr lang="en-US" sz="2400" i="1">
                                <a:latin typeface="Cambria Math" charset="0"/>
                              </a:rPr>
                              <m:t>𝜖</m:t>
                            </m:r>
                          </m:sub>
                        </m:sSub>
                      </m:e>
                    </m:d>
                  </m:oMath>
                </a14:m>
                <a:endParaRPr lang="en-US" sz="2400" dirty="0"/>
              </a:p>
              <a:p>
                <a:pPr marL="342900" indent="-342900">
                  <a:buFont typeface="Arial" charset="0"/>
                  <a:buChar char="•"/>
                </a:pPr>
                <a:r>
                  <a:rPr lang="en-US" sz="2400" dirty="0"/>
                  <a:t>The prediction confidence intervals are then</a:t>
                </a:r>
              </a:p>
              <a:p>
                <a:r>
                  <a:rPr lang="en-US" sz="2400" dirty="0"/>
                  <a:t>  </a:t>
                </a:r>
              </a:p>
            </p:txBody>
          </p:sp>
        </mc:Choice>
        <mc:Fallback xmlns="">
          <p:sp>
            <p:nvSpPr>
              <p:cNvPr id="20" name="Content Placeholder 2"/>
              <p:cNvSpPr txBox="1">
                <a:spLocks noRot="1" noChangeAspect="1" noMove="1" noResize="1" noEditPoints="1" noAdjustHandles="1" noChangeArrowheads="1" noChangeShapeType="1" noTextEdit="1"/>
              </p:cNvSpPr>
              <p:nvPr/>
            </p:nvSpPr>
            <p:spPr>
              <a:xfrm>
                <a:off x="463480" y="816842"/>
                <a:ext cx="10020439" cy="799725"/>
              </a:xfrm>
              <a:prstGeom prst="rect">
                <a:avLst/>
              </a:prstGeom>
              <a:blipFill rotWithShape="0">
                <a:blip r:embed="rId3"/>
                <a:stretch>
                  <a:fillRect l="-791" t="-7634" b="-88550"/>
                </a:stretch>
              </a:blipFill>
              <a:ln>
                <a:noFill/>
              </a:ln>
            </p:spPr>
            <p:txBody>
              <a:bodyPr/>
              <a:lstStyle/>
              <a:p>
                <a:r>
                  <a:rPr lang="en-US">
                    <a:noFill/>
                  </a:rPr>
                  <a:t> </a:t>
                </a:r>
              </a:p>
            </p:txBody>
          </p:sp>
        </mc:Fallback>
      </mc:AlternateContent>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44952" y="1581912"/>
            <a:ext cx="9144000" cy="5486400"/>
          </a:xfrm>
          <a:prstGeom prst="rect">
            <a:avLst/>
          </a:prstGeom>
        </p:spPr>
      </p:pic>
    </p:spTree>
    <p:extLst>
      <p:ext uri="{BB962C8B-B14F-4D97-AF65-F5344CB8AC3E}">
        <p14:creationId xmlns:p14="http://schemas.microsoft.com/office/powerpoint/2010/main" val="17264823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Lecture Outline </a:t>
            </a:r>
            <a:br>
              <a:rPr lang="en-US" dirty="0"/>
            </a:b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19128" y="840932"/>
                <a:ext cx="10102809" cy="5331268"/>
              </a:xfrm>
              <a:noFill/>
              <a:ln w="12700">
                <a:noFill/>
              </a:ln>
              <a:effectLst/>
            </p:spPr>
            <p:txBody>
              <a:bodyPr/>
              <a:lstStyle/>
              <a:p>
                <a:pPr>
                  <a:spcBef>
                    <a:spcPts val="600"/>
                  </a:spcBef>
                </a:pPr>
                <a:r>
                  <a:rPr lang="en-US" sz="2400" dirty="0">
                    <a:solidFill>
                      <a:schemeClr val="bg1">
                        <a:lumMod val="65000"/>
                      </a:schemeClr>
                    </a:solidFill>
                  </a:rPr>
                  <a:t>Brief Recap </a:t>
                </a:r>
              </a:p>
              <a:p>
                <a:pPr>
                  <a:spcBef>
                    <a:spcPts val="600"/>
                  </a:spcBef>
                </a:pPr>
                <a:r>
                  <a:rPr lang="en-US" sz="2400" dirty="0">
                    <a:solidFill>
                      <a:schemeClr val="bg1">
                        <a:lumMod val="65000"/>
                      </a:schemeClr>
                    </a:solidFill>
                  </a:rPr>
                  <a:t>How well do we know </a:t>
                </a:r>
                <a14:m>
                  <m:oMath xmlns:m="http://schemas.openxmlformats.org/officeDocument/2006/math">
                    <m:acc>
                      <m:accPr>
                        <m:chr m:val="̂"/>
                        <m:ctrlPr>
                          <a:rPr lang="en-US" sz="2400" i="1">
                            <a:solidFill>
                              <a:schemeClr val="bg1">
                                <a:lumMod val="65000"/>
                              </a:schemeClr>
                            </a:solidFill>
                            <a:latin typeface="Cambria Math" panose="02040503050406030204" pitchFamily="18" charset="0"/>
                          </a:rPr>
                        </m:ctrlPr>
                      </m:accPr>
                      <m:e>
                        <m:r>
                          <a:rPr lang="en-US" sz="2400" i="1">
                            <a:solidFill>
                              <a:schemeClr val="bg1">
                                <a:lumMod val="65000"/>
                              </a:schemeClr>
                            </a:solidFill>
                            <a:latin typeface="Cambria Math" charset="0"/>
                          </a:rPr>
                          <m:t>𝑓</m:t>
                        </m:r>
                      </m:e>
                    </m:acc>
                  </m:oMath>
                </a14:m>
                <a:r>
                  <a:rPr lang="en-US" sz="2400" dirty="0">
                    <a:solidFill>
                      <a:schemeClr val="bg1">
                        <a:lumMod val="65000"/>
                      </a:schemeClr>
                    </a:solidFill>
                  </a:rPr>
                  <a:t> </a:t>
                </a:r>
              </a:p>
              <a:p>
                <a:pPr>
                  <a:spcBef>
                    <a:spcPts val="600"/>
                  </a:spcBef>
                </a:pPr>
                <a:r>
                  <a:rPr lang="en-US" sz="2400" dirty="0">
                    <a:solidFill>
                      <a:schemeClr val="bg1">
                        <a:lumMod val="65000"/>
                      </a:schemeClr>
                    </a:solidFill>
                  </a:rPr>
                  <a:t>	    Confidence and Prediction Intervals around our </a:t>
                </a:r>
                <a14:m>
                  <m:oMath xmlns:m="http://schemas.openxmlformats.org/officeDocument/2006/math">
                    <m:acc>
                      <m:accPr>
                        <m:chr m:val="̂"/>
                        <m:ctrlPr>
                          <a:rPr lang="en-US" sz="2400" i="1">
                            <a:solidFill>
                              <a:schemeClr val="bg1">
                                <a:lumMod val="65000"/>
                              </a:schemeClr>
                            </a:solidFill>
                            <a:latin typeface="Cambria Math" panose="02040503050406030204" pitchFamily="18" charset="0"/>
                          </a:rPr>
                        </m:ctrlPr>
                      </m:accPr>
                      <m:e>
                        <m:r>
                          <a:rPr lang="en-US" sz="2400" i="1">
                            <a:solidFill>
                              <a:schemeClr val="bg1">
                                <a:lumMod val="65000"/>
                              </a:schemeClr>
                            </a:solidFill>
                            <a:latin typeface="Cambria Math" charset="0"/>
                          </a:rPr>
                          <m:t>𝑓</m:t>
                        </m:r>
                      </m:e>
                    </m:acc>
                    <m:r>
                      <a:rPr lang="en-US" sz="2400" i="1">
                        <a:solidFill>
                          <a:schemeClr val="bg1">
                            <a:lumMod val="65000"/>
                          </a:schemeClr>
                        </a:solidFill>
                        <a:latin typeface="Cambria Math" charset="0"/>
                      </a:rPr>
                      <m:t> </m:t>
                    </m:r>
                  </m:oMath>
                </a14:m>
                <a:endParaRPr lang="en-US" sz="2400" dirty="0">
                  <a:solidFill>
                    <a:schemeClr val="bg1">
                      <a:lumMod val="65000"/>
                    </a:schemeClr>
                  </a:solidFill>
                </a:endParaRPr>
              </a:p>
              <a:p>
                <a:pPr>
                  <a:spcBef>
                    <a:spcPts val="600"/>
                  </a:spcBef>
                </a:pPr>
                <a:r>
                  <a:rPr lang="en-US" sz="2400" b="1" dirty="0">
                    <a:solidFill>
                      <a:schemeClr val="tx1"/>
                    </a:solidFill>
                    <a:latin typeface="Karla" charset="0"/>
                    <a:ea typeface="Karla" charset="0"/>
                    <a:cs typeface="Karla" charset="0"/>
                  </a:rPr>
                  <a:t>Multiple Regression</a:t>
                </a:r>
              </a:p>
              <a:p>
                <a:pPr lvl="1" indent="0">
                  <a:spcBef>
                    <a:spcPts val="600"/>
                  </a:spcBef>
                  <a:buNone/>
                </a:pPr>
                <a:r>
                  <a:rPr lang="en-US" b="1" dirty="0">
                    <a:solidFill>
                      <a:schemeClr val="tx1"/>
                    </a:solidFill>
                    <a:latin typeface="Karla" charset="0"/>
                    <a:ea typeface="Karla" charset="0"/>
                    <a:cs typeface="Karla" charset="0"/>
                  </a:rPr>
                  <a:t>Formulation using Linear Algebra</a:t>
                </a:r>
              </a:p>
              <a:p>
                <a:pPr>
                  <a:spcBef>
                    <a:spcPts val="600"/>
                  </a:spcBef>
                </a:pPr>
                <a:r>
                  <a:rPr lang="en-US" sz="2400" dirty="0">
                    <a:solidFill>
                      <a:schemeClr val="bg1">
                        <a:lumMod val="65000"/>
                      </a:schemeClr>
                    </a:solidFill>
                    <a:latin typeface="Karla" charset="0"/>
                    <a:ea typeface="Karla" charset="0"/>
                    <a:cs typeface="Karla" charset="0"/>
                  </a:rPr>
                  <a:t>Categorical Predictors</a:t>
                </a:r>
              </a:p>
              <a:p>
                <a:pPr>
                  <a:spcBef>
                    <a:spcPts val="600"/>
                  </a:spcBef>
                </a:pPr>
                <a:r>
                  <a:rPr lang="en-US" sz="2400" dirty="0">
                    <a:solidFill>
                      <a:schemeClr val="bg1">
                        <a:lumMod val="65000"/>
                      </a:schemeClr>
                    </a:solidFill>
                    <a:latin typeface="Karla" charset="0"/>
                    <a:ea typeface="Karla" charset="0"/>
                    <a:cs typeface="Karla" charset="0"/>
                  </a:rPr>
                  <a:t>Interaction Terms </a:t>
                </a:r>
              </a:p>
              <a:p>
                <a:pPr>
                  <a:spcBef>
                    <a:spcPts val="600"/>
                  </a:spcBef>
                </a:pPr>
                <a:r>
                  <a:rPr lang="en-US" sz="2400" dirty="0">
                    <a:solidFill>
                      <a:schemeClr val="bg1">
                        <a:lumMod val="65000"/>
                      </a:schemeClr>
                    </a:solidFill>
                    <a:latin typeface="Karla" charset="0"/>
                    <a:ea typeface="Karla" charset="0"/>
                    <a:cs typeface="Karla" charset="0"/>
                  </a:rPr>
                  <a:t>Polynomial Regression </a:t>
                </a:r>
              </a:p>
              <a:p>
                <a:pPr lvl="1" indent="0">
                  <a:spcBef>
                    <a:spcPts val="600"/>
                  </a:spcBef>
                  <a:buNone/>
                </a:pPr>
                <a:r>
                  <a:rPr lang="en-US" dirty="0">
                    <a:solidFill>
                      <a:schemeClr val="bg1">
                        <a:lumMod val="65000"/>
                      </a:schemeClr>
                    </a:solidFill>
                    <a:latin typeface="Karla" charset="0"/>
                    <a:ea typeface="Karla" charset="0"/>
                    <a:cs typeface="Karla" charset="0"/>
                  </a:rPr>
                  <a:t>Linear Algebra Formulation</a:t>
                </a:r>
              </a:p>
              <a:p>
                <a:pPr>
                  <a:spcBef>
                    <a:spcPts val="600"/>
                  </a:spcBef>
                </a:pPr>
                <a:r>
                  <a:rPr lang="en-US" sz="2400" dirty="0">
                    <a:solidFill>
                      <a:schemeClr val="bg1">
                        <a:lumMod val="65000"/>
                      </a:schemeClr>
                    </a:solidFill>
                    <a:latin typeface="Karla" charset="0"/>
                    <a:ea typeface="Karla" charset="0"/>
                    <a:cs typeface="Karla" charset="0"/>
                  </a:rPr>
                  <a:t>Overfitting</a:t>
                </a:r>
              </a:p>
              <a:p>
                <a:pPr>
                  <a:spcBef>
                    <a:spcPts val="600"/>
                  </a:spcBef>
                </a:pPr>
                <a:r>
                  <a:rPr lang="en-US" sz="2400" dirty="0">
                    <a:solidFill>
                      <a:schemeClr val="bg1">
                        <a:lumMod val="65000"/>
                      </a:schemeClr>
                    </a:solidFill>
                    <a:latin typeface="Karla" charset="0"/>
                    <a:ea typeface="Karla" charset="0"/>
                    <a:cs typeface="Karla" charset="0"/>
                  </a:rPr>
                  <a:t>Variable Selection</a:t>
                </a:r>
              </a:p>
              <a:p>
                <a:pPr>
                  <a:spcBef>
                    <a:spcPts val="600"/>
                  </a:spcBef>
                </a:pPr>
                <a:r>
                  <a:rPr lang="en-US" sz="2400" dirty="0">
                    <a:solidFill>
                      <a:schemeClr val="bg1">
                        <a:lumMod val="65000"/>
                      </a:schemeClr>
                    </a:solidFill>
                    <a:latin typeface="Karla" charset="0"/>
                    <a:ea typeface="Karla" charset="0"/>
                    <a:cs typeface="Karla" charset="0"/>
                  </a:rPr>
                  <a:t>Bias vs. Variance</a:t>
                </a:r>
              </a:p>
              <a:p>
                <a:pPr>
                  <a:spcBef>
                    <a:spcPts val="600"/>
                  </a:spcBef>
                </a:pPr>
                <a:endParaRPr lang="en-US" sz="2400" dirty="0">
                  <a:solidFill>
                    <a:schemeClr val="bg1">
                      <a:lumMod val="65000"/>
                    </a:schemeClr>
                  </a:solidFill>
                  <a:latin typeface="Karla" charset="0"/>
                  <a:ea typeface="Karla" charset="0"/>
                  <a:cs typeface="Karla" charset="0"/>
                </a:endParaRPr>
              </a:p>
              <a:p>
                <a:pPr>
                  <a:spcBef>
                    <a:spcPts val="600"/>
                  </a:spcBef>
                </a:pPr>
                <a:endParaRPr lang="en-US" sz="2400" dirty="0">
                  <a:solidFill>
                    <a:schemeClr val="bg1">
                      <a:lumMod val="65000"/>
                    </a:schemeClr>
                  </a:solidFill>
                  <a:latin typeface="Karla" charset="0"/>
                  <a:ea typeface="Karla" charset="0"/>
                  <a:cs typeface="Karla"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19128" y="840932"/>
                <a:ext cx="10102809" cy="5331268"/>
              </a:xfrm>
              <a:blipFill>
                <a:blip r:embed="rId2"/>
                <a:stretch>
                  <a:fillRect l="-753" t="-713" b="-3088"/>
                </a:stretch>
              </a:blipFill>
              <a:ln w="12700">
                <a:noFill/>
              </a:ln>
              <a:effectLst/>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21</a:t>
            </a:fld>
            <a:endParaRPr lang="en-US"/>
          </a:p>
        </p:txBody>
      </p:sp>
    </p:spTree>
    <p:extLst>
      <p:ext uri="{BB962C8B-B14F-4D97-AF65-F5344CB8AC3E}">
        <p14:creationId xmlns:p14="http://schemas.microsoft.com/office/powerpoint/2010/main" val="484827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Multiple Linear Regression </a:t>
            </a:r>
          </a:p>
        </p:txBody>
      </p:sp>
      <p:sp>
        <p:nvSpPr>
          <p:cNvPr id="3" name="Content Placeholder 2"/>
          <p:cNvSpPr>
            <a:spLocks noGrp="1"/>
          </p:cNvSpPr>
          <p:nvPr>
            <p:ph idx="1"/>
          </p:nvPr>
        </p:nvSpPr>
        <p:spPr/>
        <p:txBody>
          <a:bodyPr/>
          <a:lstStyle/>
          <a:p>
            <a:r>
              <a:rPr lang="en-US" sz="2400" dirty="0"/>
              <a:t>If you have to guess someone's height, would you rather be told</a:t>
            </a:r>
          </a:p>
          <a:p>
            <a:pPr lvl="1">
              <a:buFont typeface="Arial" charset="0"/>
              <a:buChar char="•"/>
            </a:pPr>
            <a:r>
              <a:rPr lang="en-US" dirty="0"/>
              <a:t>Their age only</a:t>
            </a:r>
          </a:p>
          <a:p>
            <a:pPr lvl="1">
              <a:buFont typeface="Arial" charset="0"/>
              <a:buChar char="•"/>
            </a:pPr>
            <a:r>
              <a:rPr lang="en-US" dirty="0"/>
              <a:t>Their age and gender</a:t>
            </a:r>
          </a:p>
          <a:p>
            <a:pPr lvl="1">
              <a:buFont typeface="Arial" charset="0"/>
              <a:buChar char="•"/>
            </a:pPr>
            <a:r>
              <a:rPr lang="en-US" dirty="0"/>
              <a:t>Their age, gender, and income</a:t>
            </a:r>
          </a:p>
          <a:p>
            <a:pPr lvl="1">
              <a:buFont typeface="Arial" charset="0"/>
              <a:buChar char="•"/>
            </a:pPr>
            <a:r>
              <a:rPr lang="en-US" dirty="0"/>
              <a:t>Their age, gender, income, and favorite number</a:t>
            </a:r>
          </a:p>
          <a:p>
            <a:pPr lvl="1">
              <a:buFont typeface="Arial" charset="0"/>
              <a:buChar char="•"/>
            </a:pPr>
            <a:endParaRPr lang="en-US" dirty="0"/>
          </a:p>
          <a:p>
            <a:r>
              <a:rPr lang="en-US" sz="2400" dirty="0"/>
              <a:t>Of course, you'd always want as much data about a person as possible. Even though height and favorite number may not be strongly related, at worst you could just ignore the information on favorite number. We want our models to be able to take in lots of data as they make their predictions.</a:t>
            </a:r>
          </a:p>
          <a:p>
            <a:br>
              <a:rPr lang="en-US" sz="2400" dirty="0"/>
            </a:br>
            <a:endParaRPr lang="en-US" sz="2400" dirty="0"/>
          </a:p>
          <a:p>
            <a:endParaRPr lang="en-US" sz="2400" dirty="0"/>
          </a:p>
        </p:txBody>
      </p:sp>
      <p:sp>
        <p:nvSpPr>
          <p:cNvPr id="4" name="Slide Number Placeholder 3"/>
          <p:cNvSpPr>
            <a:spLocks noGrp="1"/>
          </p:cNvSpPr>
          <p:nvPr>
            <p:ph type="sldNum" sz="quarter" idx="12"/>
          </p:nvPr>
        </p:nvSpPr>
        <p:spPr/>
        <p:txBody>
          <a:bodyPr/>
          <a:lstStyle/>
          <a:p>
            <a:fld id="{81B7CCDB-6D39-0547-B7B3-C80E39D6513A}" type="slidenum">
              <a:rPr lang="en-US" smtClean="0"/>
              <a:t>22</a:t>
            </a:fld>
            <a:endParaRPr lang="en-US"/>
          </a:p>
        </p:txBody>
      </p:sp>
    </p:spTree>
    <p:extLst>
      <p:ext uri="{BB962C8B-B14F-4D97-AF65-F5344CB8AC3E}">
        <p14:creationId xmlns:p14="http://schemas.microsoft.com/office/powerpoint/2010/main" val="3528359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Response</a:t>
            </a:r>
            <a:r>
              <a:rPr lang="en-US" dirty="0">
                <a:solidFill>
                  <a:srgbClr val="C00000"/>
                </a:solidFill>
                <a:latin typeface="Karla" charset="0"/>
                <a:ea typeface="Karla" charset="0"/>
                <a:cs typeface="Karla" charset="0"/>
              </a:rPr>
              <a:t> </a:t>
            </a:r>
            <a:r>
              <a:rPr lang="en-US" dirty="0"/>
              <a:t>vs. Predictor Variables</a:t>
            </a:r>
          </a:p>
        </p:txBody>
      </p:sp>
      <p:graphicFrame>
        <p:nvGraphicFramePr>
          <p:cNvPr id="5" name="Content Placeholder 4"/>
          <p:cNvGraphicFramePr>
            <a:graphicFrameLocks noGrp="1"/>
          </p:cNvGraphicFramePr>
          <p:nvPr>
            <p:ph idx="1"/>
            <p:extLst/>
          </p:nvPr>
        </p:nvGraphicFramePr>
        <p:xfrm>
          <a:off x="3171125" y="3168091"/>
          <a:ext cx="5769068" cy="2194560"/>
        </p:xfrm>
        <a:graphic>
          <a:graphicData uri="http://schemas.openxmlformats.org/drawingml/2006/table">
            <a:tbl>
              <a:tblPr firstRow="1" bandRow="1">
                <a:tableStyleId>{9D7B26C5-4107-4FEC-AEDC-1716B250A1EF}</a:tableStyleId>
              </a:tblPr>
              <a:tblGrid>
                <a:gridCol w="1442267">
                  <a:extLst>
                    <a:ext uri="{9D8B030D-6E8A-4147-A177-3AD203B41FA5}">
                      <a16:colId xmlns:a16="http://schemas.microsoft.com/office/drawing/2014/main" val="20000"/>
                    </a:ext>
                  </a:extLst>
                </a:gridCol>
                <a:gridCol w="1442267">
                  <a:extLst>
                    <a:ext uri="{9D8B030D-6E8A-4147-A177-3AD203B41FA5}">
                      <a16:colId xmlns:a16="http://schemas.microsoft.com/office/drawing/2014/main" val="20001"/>
                    </a:ext>
                  </a:extLst>
                </a:gridCol>
                <a:gridCol w="1916345">
                  <a:extLst>
                    <a:ext uri="{9D8B030D-6E8A-4147-A177-3AD203B41FA5}">
                      <a16:colId xmlns:a16="http://schemas.microsoft.com/office/drawing/2014/main" val="20002"/>
                    </a:ext>
                  </a:extLst>
                </a:gridCol>
                <a:gridCol w="968189">
                  <a:extLst>
                    <a:ext uri="{9D8B030D-6E8A-4147-A177-3AD203B41FA5}">
                      <a16:colId xmlns:a16="http://schemas.microsoft.com/office/drawing/2014/main" val="20003"/>
                    </a:ext>
                  </a:extLst>
                </a:gridCol>
              </a:tblGrid>
              <a:tr h="300000">
                <a:tc>
                  <a:txBody>
                    <a:bodyPr/>
                    <a:lstStyle/>
                    <a:p>
                      <a:r>
                        <a:rPr dirty="0">
                          <a:solidFill>
                            <a:srgbClr val="002060"/>
                          </a:solidFill>
                        </a:rPr>
                        <a:t>TV</a:t>
                      </a:r>
                    </a:p>
                  </a:txBody>
                  <a:tcPr/>
                </a:tc>
                <a:tc>
                  <a:txBody>
                    <a:bodyPr/>
                    <a:lstStyle/>
                    <a:p>
                      <a:r>
                        <a:rPr>
                          <a:solidFill>
                            <a:srgbClr val="002060"/>
                          </a:solidFill>
                        </a:rPr>
                        <a:t>radio</a:t>
                      </a:r>
                    </a:p>
                  </a:txBody>
                  <a:tcPr/>
                </a:tc>
                <a:tc>
                  <a:txBody>
                    <a:bodyPr/>
                    <a:lstStyle/>
                    <a:p>
                      <a:r>
                        <a:rPr dirty="0">
                          <a:solidFill>
                            <a:srgbClr val="002060"/>
                          </a:solidFill>
                        </a:rPr>
                        <a:t>newspaper</a:t>
                      </a:r>
                    </a:p>
                  </a:txBody>
                  <a:tcPr>
                    <a:solidFill>
                      <a:srgbClr val="F9F9F9"/>
                    </a:solidFill>
                  </a:tcPr>
                </a:tc>
                <a:tc>
                  <a:txBody>
                    <a:bodyPr/>
                    <a:lstStyle/>
                    <a:p>
                      <a:r>
                        <a:rPr dirty="0"/>
                        <a:t>sales</a:t>
                      </a:r>
                      <a:endParaRPr b="0" dirty="0">
                        <a:solidFill>
                          <a:schemeClr val="accent3">
                            <a:lumMod val="20000"/>
                            <a:lumOff val="80000"/>
                          </a:schemeClr>
                        </a:solidFill>
                      </a:endParaRPr>
                    </a:p>
                  </a:txBody>
                  <a:tcPr>
                    <a:solidFill>
                      <a:schemeClr val="accent2">
                        <a:alpha val="63000"/>
                      </a:schemeClr>
                    </a:solidFill>
                  </a:tcPr>
                </a:tc>
                <a:extLst>
                  <a:ext uri="{0D108BD9-81ED-4DB2-BD59-A6C34878D82A}">
                    <a16:rowId xmlns:a16="http://schemas.microsoft.com/office/drawing/2014/main" val="10000"/>
                  </a:ext>
                </a:extLst>
              </a:tr>
              <a:tr h="300000">
                <a:tc>
                  <a:txBody>
                    <a:bodyPr/>
                    <a:lstStyle/>
                    <a:p>
                      <a:r>
                        <a:rPr dirty="0"/>
                        <a:t>230.1</a:t>
                      </a:r>
                    </a:p>
                  </a:txBody>
                  <a:tcPr/>
                </a:tc>
                <a:tc>
                  <a:txBody>
                    <a:bodyPr/>
                    <a:lstStyle/>
                    <a:p>
                      <a:r>
                        <a:t>37.8</a:t>
                      </a:r>
                    </a:p>
                  </a:txBody>
                  <a:tcPr/>
                </a:tc>
                <a:tc>
                  <a:txBody>
                    <a:bodyPr/>
                    <a:lstStyle/>
                    <a:p>
                      <a:r>
                        <a:t>69.2</a:t>
                      </a:r>
                    </a:p>
                  </a:txBody>
                  <a:tcPr/>
                </a:tc>
                <a:tc>
                  <a:txBody>
                    <a:bodyPr/>
                    <a:lstStyle/>
                    <a:p>
                      <a:r>
                        <a:t>22.1</a:t>
                      </a:r>
                    </a:p>
                  </a:txBody>
                  <a:tcPr>
                    <a:solidFill>
                      <a:schemeClr val="accent2">
                        <a:alpha val="63000"/>
                      </a:schemeClr>
                    </a:solidFill>
                  </a:tcPr>
                </a:tc>
                <a:extLst>
                  <a:ext uri="{0D108BD9-81ED-4DB2-BD59-A6C34878D82A}">
                    <a16:rowId xmlns:a16="http://schemas.microsoft.com/office/drawing/2014/main" val="10001"/>
                  </a:ext>
                </a:extLst>
              </a:tr>
              <a:tr h="300000">
                <a:tc>
                  <a:txBody>
                    <a:bodyPr/>
                    <a:lstStyle/>
                    <a:p>
                      <a:r>
                        <a:t>44.5</a:t>
                      </a:r>
                    </a:p>
                  </a:txBody>
                  <a:tcPr/>
                </a:tc>
                <a:tc>
                  <a:txBody>
                    <a:bodyPr/>
                    <a:lstStyle/>
                    <a:p>
                      <a:r>
                        <a:t>39.3</a:t>
                      </a:r>
                    </a:p>
                  </a:txBody>
                  <a:tcPr/>
                </a:tc>
                <a:tc>
                  <a:txBody>
                    <a:bodyPr/>
                    <a:lstStyle/>
                    <a:p>
                      <a:r>
                        <a:t>45.1</a:t>
                      </a:r>
                    </a:p>
                  </a:txBody>
                  <a:tcPr/>
                </a:tc>
                <a:tc>
                  <a:txBody>
                    <a:bodyPr/>
                    <a:lstStyle/>
                    <a:p>
                      <a:r>
                        <a:rPr dirty="0"/>
                        <a:t>10.4</a:t>
                      </a:r>
                    </a:p>
                  </a:txBody>
                  <a:tcPr>
                    <a:solidFill>
                      <a:schemeClr val="accent2">
                        <a:alpha val="63000"/>
                      </a:schemeClr>
                    </a:solidFill>
                  </a:tcPr>
                </a:tc>
                <a:extLst>
                  <a:ext uri="{0D108BD9-81ED-4DB2-BD59-A6C34878D82A}">
                    <a16:rowId xmlns:a16="http://schemas.microsoft.com/office/drawing/2014/main" val="10002"/>
                  </a:ext>
                </a:extLst>
              </a:tr>
              <a:tr h="300000">
                <a:tc>
                  <a:txBody>
                    <a:bodyPr/>
                    <a:lstStyle/>
                    <a:p>
                      <a:r>
                        <a:t>17.2</a:t>
                      </a:r>
                    </a:p>
                  </a:txBody>
                  <a:tcPr/>
                </a:tc>
                <a:tc>
                  <a:txBody>
                    <a:bodyPr/>
                    <a:lstStyle/>
                    <a:p>
                      <a:r>
                        <a:t>45.9</a:t>
                      </a:r>
                    </a:p>
                  </a:txBody>
                  <a:tcPr/>
                </a:tc>
                <a:tc>
                  <a:txBody>
                    <a:bodyPr/>
                    <a:lstStyle/>
                    <a:p>
                      <a:r>
                        <a:t>69.3</a:t>
                      </a:r>
                    </a:p>
                  </a:txBody>
                  <a:tcPr/>
                </a:tc>
                <a:tc>
                  <a:txBody>
                    <a:bodyPr/>
                    <a:lstStyle/>
                    <a:p>
                      <a:r>
                        <a:t>9.3</a:t>
                      </a:r>
                    </a:p>
                  </a:txBody>
                  <a:tcPr>
                    <a:solidFill>
                      <a:schemeClr val="accent2">
                        <a:alpha val="63000"/>
                      </a:schemeClr>
                    </a:solidFill>
                  </a:tcPr>
                </a:tc>
                <a:extLst>
                  <a:ext uri="{0D108BD9-81ED-4DB2-BD59-A6C34878D82A}">
                    <a16:rowId xmlns:a16="http://schemas.microsoft.com/office/drawing/2014/main" val="10003"/>
                  </a:ext>
                </a:extLst>
              </a:tr>
              <a:tr h="300000">
                <a:tc>
                  <a:txBody>
                    <a:bodyPr/>
                    <a:lstStyle/>
                    <a:p>
                      <a:r>
                        <a:t>151.5</a:t>
                      </a:r>
                    </a:p>
                  </a:txBody>
                  <a:tcPr/>
                </a:tc>
                <a:tc>
                  <a:txBody>
                    <a:bodyPr/>
                    <a:lstStyle/>
                    <a:p>
                      <a:r>
                        <a:t>41.3</a:t>
                      </a:r>
                    </a:p>
                  </a:txBody>
                  <a:tcPr/>
                </a:tc>
                <a:tc>
                  <a:txBody>
                    <a:bodyPr/>
                    <a:lstStyle/>
                    <a:p>
                      <a:r>
                        <a:t>58.5</a:t>
                      </a:r>
                    </a:p>
                  </a:txBody>
                  <a:tcPr/>
                </a:tc>
                <a:tc>
                  <a:txBody>
                    <a:bodyPr/>
                    <a:lstStyle/>
                    <a:p>
                      <a:r>
                        <a:t>18.5</a:t>
                      </a:r>
                    </a:p>
                  </a:txBody>
                  <a:tcPr>
                    <a:solidFill>
                      <a:schemeClr val="accent2">
                        <a:alpha val="63000"/>
                      </a:schemeClr>
                    </a:solidFill>
                  </a:tcPr>
                </a:tc>
                <a:extLst>
                  <a:ext uri="{0D108BD9-81ED-4DB2-BD59-A6C34878D82A}">
                    <a16:rowId xmlns:a16="http://schemas.microsoft.com/office/drawing/2014/main" val="10004"/>
                  </a:ext>
                </a:extLst>
              </a:tr>
              <a:tr h="300000">
                <a:tc>
                  <a:txBody>
                    <a:bodyPr/>
                    <a:lstStyle/>
                    <a:p>
                      <a:r>
                        <a:rPr dirty="0"/>
                        <a:t>180.8</a:t>
                      </a:r>
                    </a:p>
                  </a:txBody>
                  <a:tcPr/>
                </a:tc>
                <a:tc>
                  <a:txBody>
                    <a:bodyPr/>
                    <a:lstStyle/>
                    <a:p>
                      <a:r>
                        <a:t>10.8</a:t>
                      </a:r>
                    </a:p>
                  </a:txBody>
                  <a:tcPr/>
                </a:tc>
                <a:tc>
                  <a:txBody>
                    <a:bodyPr/>
                    <a:lstStyle/>
                    <a:p>
                      <a:r>
                        <a:t>58.4</a:t>
                      </a:r>
                    </a:p>
                  </a:txBody>
                  <a:tcPr/>
                </a:tc>
                <a:tc>
                  <a:txBody>
                    <a:bodyPr/>
                    <a:lstStyle/>
                    <a:p>
                      <a:r>
                        <a:rPr dirty="0"/>
                        <a:t>12.9</a:t>
                      </a:r>
                    </a:p>
                  </a:txBody>
                  <a:tcPr>
                    <a:solidFill>
                      <a:schemeClr val="accent2">
                        <a:alpha val="63000"/>
                      </a:schemeClr>
                    </a:solidFill>
                  </a:tcPr>
                </a:tc>
                <a:extLst>
                  <a:ext uri="{0D108BD9-81ED-4DB2-BD59-A6C34878D82A}">
                    <a16:rowId xmlns:a16="http://schemas.microsoft.com/office/drawing/2014/main" val="10005"/>
                  </a:ext>
                </a:extLst>
              </a:tr>
            </a:tbl>
          </a:graphicData>
        </a:graphic>
      </p:graphicFrame>
      <p:sp>
        <p:nvSpPr>
          <p:cNvPr id="4" name="Slide Number Placeholder 3"/>
          <p:cNvSpPr>
            <a:spLocks noGrp="1"/>
          </p:cNvSpPr>
          <p:nvPr>
            <p:ph type="sldNum" sz="quarter" idx="12"/>
          </p:nvPr>
        </p:nvSpPr>
        <p:spPr/>
        <p:txBody>
          <a:bodyPr/>
          <a:lstStyle/>
          <a:p>
            <a:fld id="{81B7CCDB-6D39-0547-B7B3-C80E39D6513A}" type="slidenum">
              <a:rPr lang="en-US" smtClean="0"/>
              <a:t>23</a:t>
            </a:fld>
            <a:endParaRPr lang="en-US"/>
          </a:p>
        </p:txBody>
      </p:sp>
      <p:sp>
        <p:nvSpPr>
          <p:cNvPr id="8" name="TextBox 7"/>
          <p:cNvSpPr txBox="1"/>
          <p:nvPr/>
        </p:nvSpPr>
        <p:spPr>
          <a:xfrm>
            <a:off x="9326248" y="1415568"/>
            <a:ext cx="184731" cy="369332"/>
          </a:xfrm>
          <a:prstGeom prst="rect">
            <a:avLst/>
          </a:prstGeom>
          <a:noFill/>
          <a:ln>
            <a:noFill/>
          </a:ln>
        </p:spPr>
        <p:txBody>
          <a:bodyPr wrap="none" rtlCol="0">
            <a:spAutoFit/>
          </a:bodyPr>
          <a:lstStyle/>
          <a:p>
            <a:pPr algn="ctr"/>
            <a:endParaRPr lang="en-US" dirty="0">
              <a:latin typeface="Karla" charset="0"/>
              <a:ea typeface="Karla" charset="0"/>
              <a:cs typeface="Karla" charset="0"/>
            </a:endParaRPr>
          </a:p>
        </p:txBody>
      </p:sp>
      <p:sp>
        <p:nvSpPr>
          <p:cNvPr id="9" name="Rounded Rectangular Callout 8"/>
          <p:cNvSpPr/>
          <p:nvPr/>
        </p:nvSpPr>
        <p:spPr>
          <a:xfrm>
            <a:off x="8217562" y="1359195"/>
            <a:ext cx="2312895" cy="1470212"/>
          </a:xfrm>
          <a:prstGeom prst="wedgeRoundRectCallout">
            <a:avLst>
              <a:gd name="adj1" fmla="val -36037"/>
              <a:gd name="adj2" fmla="val 69309"/>
              <a:gd name="adj3" fmla="val 16667"/>
            </a:avLst>
          </a:prstGeom>
          <a:noFill/>
          <a:ln w="15875" cap="rnd" cmpd="thickThi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p:cNvSpPr txBox="1"/>
          <p:nvPr/>
        </p:nvSpPr>
        <p:spPr>
          <a:xfrm>
            <a:off x="8238121" y="1461024"/>
            <a:ext cx="2271776" cy="1477328"/>
          </a:xfrm>
          <a:prstGeom prst="rect">
            <a:avLst/>
          </a:prstGeom>
          <a:noFill/>
        </p:spPr>
        <p:txBody>
          <a:bodyPr wrap="none" rtlCol="0">
            <a:spAutoFit/>
          </a:bodyPr>
          <a:lstStyle/>
          <a:p>
            <a:pPr algn="ctr"/>
            <a:r>
              <a:rPr lang="en-US" b="1" i="1" dirty="0">
                <a:latin typeface="Karla" charset="0"/>
                <a:ea typeface="Karla" charset="0"/>
                <a:cs typeface="Karla" charset="0"/>
              </a:rPr>
              <a:t>Y</a:t>
            </a:r>
          </a:p>
          <a:p>
            <a:pPr algn="ctr"/>
            <a:r>
              <a:rPr lang="en-US" dirty="0">
                <a:latin typeface="Karla" charset="0"/>
                <a:ea typeface="Karla" charset="0"/>
                <a:cs typeface="Karla" charset="0"/>
              </a:rPr>
              <a:t>outcome</a:t>
            </a:r>
          </a:p>
          <a:p>
            <a:pPr algn="ctr"/>
            <a:r>
              <a:rPr lang="en-US" b="1" dirty="0">
                <a:solidFill>
                  <a:srgbClr val="C00000"/>
                </a:solidFill>
                <a:latin typeface="Karla" charset="0"/>
                <a:ea typeface="Karla" charset="0"/>
                <a:cs typeface="Karla" charset="0"/>
              </a:rPr>
              <a:t>response</a:t>
            </a:r>
            <a:r>
              <a:rPr lang="en-US" dirty="0">
                <a:solidFill>
                  <a:srgbClr val="C00000"/>
                </a:solidFill>
                <a:latin typeface="Karla" charset="0"/>
                <a:ea typeface="Karla" charset="0"/>
                <a:cs typeface="Karla" charset="0"/>
              </a:rPr>
              <a:t> </a:t>
            </a:r>
            <a:r>
              <a:rPr lang="en-US" dirty="0">
                <a:latin typeface="Karla" charset="0"/>
                <a:ea typeface="Karla" charset="0"/>
                <a:cs typeface="Karla" charset="0"/>
              </a:rPr>
              <a:t>variable</a:t>
            </a:r>
          </a:p>
          <a:p>
            <a:pPr algn="ctr"/>
            <a:r>
              <a:rPr lang="en-US" dirty="0">
                <a:latin typeface="Karla" charset="0"/>
                <a:ea typeface="Karla" charset="0"/>
                <a:cs typeface="Karla" charset="0"/>
              </a:rPr>
              <a:t>dependent variable</a:t>
            </a:r>
          </a:p>
          <a:p>
            <a:pPr algn="ctr"/>
            <a:endParaRPr lang="en-US" dirty="0">
              <a:latin typeface="Karla" charset="0"/>
              <a:ea typeface="Karla" charset="0"/>
              <a:cs typeface="Karla" charset="0"/>
            </a:endParaRPr>
          </a:p>
        </p:txBody>
      </p:sp>
      <p:sp>
        <p:nvSpPr>
          <p:cNvPr id="12" name="Rounded Rectangular Callout 11"/>
          <p:cNvSpPr/>
          <p:nvPr/>
        </p:nvSpPr>
        <p:spPr>
          <a:xfrm flipH="1">
            <a:off x="1720969" y="1340843"/>
            <a:ext cx="2313901" cy="1470212"/>
          </a:xfrm>
          <a:prstGeom prst="wedgeRoundRectCallout">
            <a:avLst>
              <a:gd name="adj1" fmla="val -53797"/>
              <a:gd name="adj2" fmla="val 70007"/>
              <a:gd name="adj3" fmla="val 16667"/>
            </a:avLst>
          </a:prstGeom>
          <a:noFill/>
          <a:ln w="15875" cap="rnd" cmpd="thickThi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2"/>
          <p:cNvSpPr txBox="1"/>
          <p:nvPr/>
        </p:nvSpPr>
        <p:spPr>
          <a:xfrm>
            <a:off x="2216520" y="1433208"/>
            <a:ext cx="1322798" cy="1477328"/>
          </a:xfrm>
          <a:prstGeom prst="rect">
            <a:avLst/>
          </a:prstGeom>
          <a:noFill/>
        </p:spPr>
        <p:txBody>
          <a:bodyPr wrap="none" rtlCol="0">
            <a:spAutoFit/>
          </a:bodyPr>
          <a:lstStyle/>
          <a:p>
            <a:pPr algn="ctr"/>
            <a:r>
              <a:rPr lang="en-US" b="1" i="1" dirty="0">
                <a:latin typeface="Karla" charset="0"/>
                <a:ea typeface="Karla" charset="0"/>
                <a:cs typeface="Karla" charset="0"/>
              </a:rPr>
              <a:t>X</a:t>
            </a:r>
          </a:p>
          <a:p>
            <a:pPr algn="ctr"/>
            <a:r>
              <a:rPr lang="en-US" b="1" dirty="0">
                <a:solidFill>
                  <a:srgbClr val="C00000"/>
                </a:solidFill>
                <a:latin typeface="Karla" charset="0"/>
                <a:ea typeface="Karla" charset="0"/>
                <a:cs typeface="Karla" charset="0"/>
              </a:rPr>
              <a:t>predictors</a:t>
            </a:r>
          </a:p>
          <a:p>
            <a:pPr algn="ctr"/>
            <a:r>
              <a:rPr lang="en-US" dirty="0">
                <a:latin typeface="Karla" charset="0"/>
                <a:ea typeface="Karla" charset="0"/>
                <a:cs typeface="Karla" charset="0"/>
              </a:rPr>
              <a:t>features</a:t>
            </a:r>
          </a:p>
          <a:p>
            <a:pPr algn="ctr"/>
            <a:r>
              <a:rPr lang="en-US" dirty="0">
                <a:latin typeface="Karla" charset="0"/>
                <a:ea typeface="Karla" charset="0"/>
                <a:cs typeface="Karla" charset="0"/>
              </a:rPr>
              <a:t>covariates</a:t>
            </a:r>
          </a:p>
          <a:p>
            <a:pPr algn="ctr"/>
            <a:endParaRPr lang="en-US" dirty="0">
              <a:latin typeface="Karla" charset="0"/>
              <a:ea typeface="Karla" charset="0"/>
              <a:cs typeface="Karla" charset="0"/>
            </a:endParaRPr>
          </a:p>
        </p:txBody>
      </p:sp>
      <p:sp>
        <p:nvSpPr>
          <p:cNvPr id="3" name="Left Brace 2"/>
          <p:cNvSpPr/>
          <p:nvPr/>
        </p:nvSpPr>
        <p:spPr>
          <a:xfrm rot="16200000">
            <a:off x="5372964" y="3333750"/>
            <a:ext cx="368193" cy="4771872"/>
          </a:xfrm>
          <a:prstGeom prst="leftBrace">
            <a:avLst/>
          </a:prstGeom>
          <a:ln>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 </a:t>
            </a:r>
          </a:p>
        </p:txBody>
      </p:sp>
      <p:sp>
        <p:nvSpPr>
          <p:cNvPr id="6" name="TextBox 5"/>
          <p:cNvSpPr txBox="1"/>
          <p:nvPr/>
        </p:nvSpPr>
        <p:spPr>
          <a:xfrm>
            <a:off x="4449169" y="5950420"/>
            <a:ext cx="2156360" cy="523220"/>
          </a:xfrm>
          <a:prstGeom prst="rect">
            <a:avLst/>
          </a:prstGeom>
          <a:noFill/>
        </p:spPr>
        <p:txBody>
          <a:bodyPr wrap="none" rtlCol="0">
            <a:spAutoFit/>
          </a:bodyPr>
          <a:lstStyle/>
          <a:p>
            <a:r>
              <a:rPr lang="en-US" sz="2800" b="1" i="1" dirty="0">
                <a:latin typeface="Karla" charset="0"/>
                <a:ea typeface="Karla" charset="0"/>
                <a:cs typeface="Karla" charset="0"/>
              </a:rPr>
              <a:t>p</a:t>
            </a:r>
            <a:r>
              <a:rPr lang="en-US" sz="2800" dirty="0">
                <a:latin typeface="Karla" charset="0"/>
                <a:ea typeface="Karla" charset="0"/>
                <a:cs typeface="Karla" charset="0"/>
              </a:rPr>
              <a:t> predictors</a:t>
            </a:r>
          </a:p>
        </p:txBody>
      </p:sp>
      <p:sp>
        <p:nvSpPr>
          <p:cNvPr id="10" name="Left Brace 9"/>
          <p:cNvSpPr/>
          <p:nvPr/>
        </p:nvSpPr>
        <p:spPr>
          <a:xfrm>
            <a:off x="2606722" y="3589362"/>
            <a:ext cx="327547" cy="1705970"/>
          </a:xfrm>
          <a:prstGeom prst="leftBrace">
            <a:avLst/>
          </a:prstGeom>
          <a:ln>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 name="TextBox 13"/>
          <p:cNvSpPr txBox="1"/>
          <p:nvPr/>
        </p:nvSpPr>
        <p:spPr>
          <a:xfrm rot="16200000">
            <a:off x="759970" y="4180737"/>
            <a:ext cx="2696572" cy="523220"/>
          </a:xfrm>
          <a:prstGeom prst="rect">
            <a:avLst/>
          </a:prstGeom>
          <a:noFill/>
        </p:spPr>
        <p:txBody>
          <a:bodyPr wrap="none" rtlCol="0">
            <a:spAutoFit/>
          </a:bodyPr>
          <a:lstStyle/>
          <a:p>
            <a:r>
              <a:rPr lang="en-US" sz="2800" b="1" i="1">
                <a:latin typeface="Karla" charset="0"/>
                <a:ea typeface="Karla" charset="0"/>
                <a:cs typeface="Karla" charset="0"/>
              </a:rPr>
              <a:t>n</a:t>
            </a:r>
            <a:r>
              <a:rPr lang="en-US" sz="2800">
                <a:latin typeface="Karla" charset="0"/>
                <a:ea typeface="Karla" charset="0"/>
                <a:cs typeface="Karla" charset="0"/>
              </a:rPr>
              <a:t>  observations</a:t>
            </a:r>
            <a:endParaRPr lang="en-US" sz="2800" dirty="0">
              <a:latin typeface="Karla" charset="0"/>
              <a:ea typeface="Karla" charset="0"/>
              <a:cs typeface="Karla" charset="0"/>
            </a:endParaRPr>
          </a:p>
        </p:txBody>
      </p:sp>
    </p:spTree>
    <p:extLst>
      <p:ext uri="{BB962C8B-B14F-4D97-AF65-F5344CB8AC3E}">
        <p14:creationId xmlns:p14="http://schemas.microsoft.com/office/powerpoint/2010/main" val="40838726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with Multiple Predictors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a:spcAft>
                    <a:spcPts val="1800"/>
                  </a:spcAft>
                </a:pPr>
                <a:r>
                  <a:rPr lang="en-US" sz="2400" dirty="0">
                    <a:solidFill>
                      <a:schemeClr val="tx1">
                        <a:lumMod val="75000"/>
                        <a:lumOff val="25000"/>
                      </a:schemeClr>
                    </a:solidFill>
                    <a:latin typeface="Karla" charset="0"/>
                    <a:ea typeface="Karla" charset="0"/>
                    <a:cs typeface="Karla" charset="0"/>
                  </a:rPr>
                  <a:t>In practice, it is unlikely that any response variable Y depends solely on one predictor </a:t>
                </a:r>
                <a:r>
                  <a:rPr lang="en-US" sz="2400" i="1" dirty="0">
                    <a:solidFill>
                      <a:schemeClr val="tx1">
                        <a:lumMod val="75000"/>
                        <a:lumOff val="25000"/>
                      </a:schemeClr>
                    </a:solidFill>
                    <a:latin typeface="Karla" charset="0"/>
                    <a:ea typeface="Karla" charset="0"/>
                    <a:cs typeface="Karla" charset="0"/>
                  </a:rPr>
                  <a:t>x</a:t>
                </a:r>
                <a:r>
                  <a:rPr lang="en-US" sz="2400" dirty="0">
                    <a:solidFill>
                      <a:schemeClr val="tx1">
                        <a:lumMod val="75000"/>
                        <a:lumOff val="25000"/>
                      </a:schemeClr>
                    </a:solidFill>
                    <a:latin typeface="Karla" charset="0"/>
                    <a:ea typeface="Karla" charset="0"/>
                    <a:cs typeface="Karla" charset="0"/>
                  </a:rPr>
                  <a:t>. Rather, we expect that is a function of multiple predictors </a:t>
                </a:r>
                <a14:m>
                  <m:oMath xmlns:m="http://schemas.openxmlformats.org/officeDocument/2006/math">
                    <m:r>
                      <a:rPr lang="en-US" sz="2400" b="0" i="1" smtClean="0">
                        <a:solidFill>
                          <a:schemeClr val="tx1">
                            <a:lumMod val="75000"/>
                            <a:lumOff val="25000"/>
                          </a:schemeClr>
                        </a:solidFill>
                        <a:latin typeface="Cambria Math" charset="0"/>
                        <a:ea typeface="Karla" charset="0"/>
                        <a:cs typeface="Karla" charset="0"/>
                      </a:rPr>
                      <m:t>𝑓</m:t>
                    </m:r>
                    <m:r>
                      <a:rPr lang="en-US" sz="2400" b="0" i="1" smtClean="0">
                        <a:solidFill>
                          <a:schemeClr val="tx1">
                            <a:lumMod val="75000"/>
                            <a:lumOff val="25000"/>
                          </a:schemeClr>
                        </a:solidFill>
                        <a:latin typeface="Cambria Math" charset="0"/>
                        <a:ea typeface="Karla" charset="0"/>
                        <a:cs typeface="Karla" charset="0"/>
                      </a:rPr>
                      <m:t>(</m:t>
                    </m:r>
                    <m:sSub>
                      <m:sSubPr>
                        <m:ctrlPr>
                          <a:rPr lang="en-US" sz="2400" b="0" i="1" smtClean="0">
                            <a:solidFill>
                              <a:schemeClr val="tx1">
                                <a:lumMod val="75000"/>
                                <a:lumOff val="25000"/>
                              </a:schemeClr>
                            </a:solidFill>
                            <a:latin typeface="Cambria Math" panose="02040503050406030204" pitchFamily="18" charset="0"/>
                            <a:ea typeface="Karla" charset="0"/>
                            <a:cs typeface="Karla" charset="0"/>
                          </a:rPr>
                        </m:ctrlPr>
                      </m:sSubPr>
                      <m:e>
                        <m:r>
                          <a:rPr lang="en-US" sz="2400" b="0" i="1" smtClean="0">
                            <a:solidFill>
                              <a:schemeClr val="tx1">
                                <a:lumMod val="75000"/>
                                <a:lumOff val="25000"/>
                              </a:schemeClr>
                            </a:solidFill>
                            <a:latin typeface="Cambria Math" charset="0"/>
                            <a:ea typeface="Karla" charset="0"/>
                            <a:cs typeface="Karla" charset="0"/>
                          </a:rPr>
                          <m:t>𝑋</m:t>
                        </m:r>
                      </m:e>
                      <m:sub>
                        <m:r>
                          <a:rPr lang="en-US" sz="2400" b="0" i="1" smtClean="0">
                            <a:solidFill>
                              <a:schemeClr val="tx1">
                                <a:lumMod val="75000"/>
                                <a:lumOff val="25000"/>
                              </a:schemeClr>
                            </a:solidFill>
                            <a:latin typeface="Cambria Math" charset="0"/>
                            <a:ea typeface="Karla" charset="0"/>
                            <a:cs typeface="Karla" charset="0"/>
                          </a:rPr>
                          <m:t>1</m:t>
                        </m:r>
                      </m:sub>
                    </m:sSub>
                    <m:r>
                      <a:rPr lang="en-US" sz="2400" b="0" i="1" smtClean="0">
                        <a:solidFill>
                          <a:schemeClr val="tx1">
                            <a:lumMod val="75000"/>
                            <a:lumOff val="25000"/>
                          </a:schemeClr>
                        </a:solidFill>
                        <a:latin typeface="Cambria Math" charset="0"/>
                        <a:ea typeface="Karla" charset="0"/>
                        <a:cs typeface="Karla" charset="0"/>
                      </a:rPr>
                      <m:t>,…,</m:t>
                    </m:r>
                    <m:sSub>
                      <m:sSubPr>
                        <m:ctrlPr>
                          <a:rPr lang="en-US" sz="2400" b="0" i="1" smtClean="0">
                            <a:solidFill>
                              <a:schemeClr val="tx1">
                                <a:lumMod val="75000"/>
                                <a:lumOff val="25000"/>
                              </a:schemeClr>
                            </a:solidFill>
                            <a:latin typeface="Cambria Math" panose="02040503050406030204" pitchFamily="18" charset="0"/>
                            <a:ea typeface="Karla" charset="0"/>
                            <a:cs typeface="Karla" charset="0"/>
                          </a:rPr>
                        </m:ctrlPr>
                      </m:sSubPr>
                      <m:e>
                        <m:r>
                          <a:rPr lang="en-US" sz="2400" b="0" i="1" smtClean="0">
                            <a:solidFill>
                              <a:schemeClr val="tx1">
                                <a:lumMod val="75000"/>
                                <a:lumOff val="25000"/>
                              </a:schemeClr>
                            </a:solidFill>
                            <a:latin typeface="Cambria Math" charset="0"/>
                            <a:ea typeface="Karla" charset="0"/>
                            <a:cs typeface="Karla" charset="0"/>
                          </a:rPr>
                          <m:t>𝑋</m:t>
                        </m:r>
                      </m:e>
                      <m:sub>
                        <m:r>
                          <a:rPr lang="en-US" sz="2400" b="0" i="1" smtClean="0">
                            <a:solidFill>
                              <a:schemeClr val="tx1">
                                <a:lumMod val="75000"/>
                                <a:lumOff val="25000"/>
                              </a:schemeClr>
                            </a:solidFill>
                            <a:latin typeface="Cambria Math" charset="0"/>
                            <a:ea typeface="Karla" charset="0"/>
                            <a:cs typeface="Karla" charset="0"/>
                          </a:rPr>
                          <m:t>𝐽</m:t>
                        </m:r>
                      </m:sub>
                    </m:sSub>
                    <m:r>
                      <a:rPr lang="en-US" sz="2400" b="0" i="1" smtClean="0">
                        <a:solidFill>
                          <a:schemeClr val="tx1">
                            <a:lumMod val="75000"/>
                            <a:lumOff val="25000"/>
                          </a:schemeClr>
                        </a:solidFill>
                        <a:latin typeface="Cambria Math" charset="0"/>
                        <a:ea typeface="Karla" charset="0"/>
                        <a:cs typeface="Karla" charset="0"/>
                      </a:rPr>
                      <m:t>)</m:t>
                    </m:r>
                  </m:oMath>
                </a14:m>
                <a:r>
                  <a:rPr lang="en-US" sz="2400" dirty="0">
                    <a:solidFill>
                      <a:schemeClr val="tx1">
                        <a:lumMod val="75000"/>
                        <a:lumOff val="25000"/>
                      </a:schemeClr>
                    </a:solidFill>
                    <a:latin typeface="Karla" charset="0"/>
                    <a:ea typeface="Karla" charset="0"/>
                    <a:cs typeface="Karla" charset="0"/>
                  </a:rPr>
                  <a:t>. </a:t>
                </a:r>
                <a:r>
                  <a:rPr lang="en-US" sz="2400" dirty="0">
                    <a:solidFill>
                      <a:schemeClr val="tx1">
                        <a:lumMod val="75000"/>
                        <a:lumOff val="25000"/>
                      </a:schemeClr>
                    </a:solidFill>
                  </a:rPr>
                  <a:t>Using the notation we introduced last lecture, </a:t>
                </a:r>
              </a:p>
              <a:p>
                <a:r>
                  <a:rPr lang="en-US" sz="2400" dirty="0">
                    <a:solidFill>
                      <a:schemeClr val="tx1">
                        <a:lumMod val="75000"/>
                        <a:lumOff val="25000"/>
                      </a:schemeClr>
                    </a:solidFill>
                  </a:rPr>
                  <a:t>		</a:t>
                </a:r>
                <a14:m>
                  <m:oMath xmlns:m="http://schemas.openxmlformats.org/officeDocument/2006/math">
                    <m:r>
                      <a:rPr lang="en-US" sz="2400" i="1">
                        <a:solidFill>
                          <a:schemeClr val="tx1">
                            <a:lumMod val="75000"/>
                            <a:lumOff val="25000"/>
                          </a:schemeClr>
                        </a:solidFill>
                        <a:latin typeface="Cambria Math" charset="0"/>
                      </a:rPr>
                      <m:t>𝑌</m:t>
                    </m:r>
                    <m:r>
                      <a:rPr lang="en-US" sz="2400" i="1">
                        <a:solidFill>
                          <a:schemeClr val="tx1">
                            <a:lumMod val="75000"/>
                            <a:lumOff val="25000"/>
                          </a:schemeClr>
                        </a:solidFill>
                        <a:latin typeface="Cambria Math" charset="0"/>
                      </a:rPr>
                      <m:t>=</m:t>
                    </m:r>
                    <m:sSub>
                      <m:sSubPr>
                        <m:ctrlPr>
                          <a:rPr lang="en-US" sz="2400" i="1">
                            <a:solidFill>
                              <a:schemeClr val="tx1">
                                <a:lumMod val="75000"/>
                                <a:lumOff val="25000"/>
                              </a:schemeClr>
                            </a:solidFill>
                            <a:latin typeface="Cambria Math" panose="02040503050406030204" pitchFamily="18" charset="0"/>
                          </a:rPr>
                        </m:ctrlPr>
                      </m:sSubPr>
                      <m:e>
                        <m:r>
                          <a:rPr lang="en-US" sz="2400" i="1">
                            <a:solidFill>
                              <a:schemeClr val="tx1">
                                <a:lumMod val="75000"/>
                                <a:lumOff val="25000"/>
                              </a:schemeClr>
                            </a:solidFill>
                            <a:latin typeface="Cambria Math" charset="0"/>
                          </a:rPr>
                          <m:t>𝑦</m:t>
                        </m:r>
                      </m:e>
                      <m:sub>
                        <m:r>
                          <a:rPr lang="en-US" sz="2400" i="1">
                            <a:solidFill>
                              <a:schemeClr val="tx1">
                                <a:lumMod val="75000"/>
                                <a:lumOff val="25000"/>
                              </a:schemeClr>
                            </a:solidFill>
                            <a:latin typeface="Cambria Math" charset="0"/>
                          </a:rPr>
                          <m:t>1</m:t>
                        </m:r>
                      </m:sub>
                    </m:sSub>
                    <m:r>
                      <a:rPr lang="en-US" sz="2400" i="1">
                        <a:solidFill>
                          <a:schemeClr val="tx1">
                            <a:lumMod val="75000"/>
                            <a:lumOff val="25000"/>
                          </a:schemeClr>
                        </a:solidFill>
                        <a:latin typeface="Cambria Math" charset="0"/>
                      </a:rPr>
                      <m:t>,…,</m:t>
                    </m:r>
                    <m:sSub>
                      <m:sSubPr>
                        <m:ctrlPr>
                          <a:rPr lang="en-US" sz="2400" i="1">
                            <a:solidFill>
                              <a:schemeClr val="tx1">
                                <a:lumMod val="75000"/>
                                <a:lumOff val="25000"/>
                              </a:schemeClr>
                            </a:solidFill>
                            <a:latin typeface="Cambria Math" panose="02040503050406030204" pitchFamily="18" charset="0"/>
                          </a:rPr>
                        </m:ctrlPr>
                      </m:sSubPr>
                      <m:e>
                        <m:r>
                          <a:rPr lang="en-US" sz="2400" i="1">
                            <a:solidFill>
                              <a:schemeClr val="tx1">
                                <a:lumMod val="75000"/>
                                <a:lumOff val="25000"/>
                              </a:schemeClr>
                            </a:solidFill>
                            <a:latin typeface="Cambria Math" charset="0"/>
                          </a:rPr>
                          <m:t>𝑦</m:t>
                        </m:r>
                      </m:e>
                      <m:sub>
                        <m:r>
                          <a:rPr lang="en-US" sz="2400" i="1">
                            <a:solidFill>
                              <a:schemeClr val="tx1">
                                <a:lumMod val="75000"/>
                                <a:lumOff val="25000"/>
                              </a:schemeClr>
                            </a:solidFill>
                            <a:latin typeface="Cambria Math" charset="0"/>
                          </a:rPr>
                          <m:t>𝑛</m:t>
                        </m:r>
                      </m:sub>
                    </m:sSub>
                  </m:oMath>
                </a14:m>
                <a:r>
                  <a:rPr lang="en-US" sz="2400" dirty="0">
                    <a:solidFill>
                      <a:schemeClr val="tx1">
                        <a:lumMod val="75000"/>
                        <a:lumOff val="25000"/>
                      </a:schemeClr>
                    </a:solidFill>
                  </a:rPr>
                  <a:t>,    </a:t>
                </a:r>
                <a14:m>
                  <m:oMath xmlns:m="http://schemas.openxmlformats.org/officeDocument/2006/math">
                    <m:r>
                      <a:rPr lang="en-US" sz="2400" i="1">
                        <a:solidFill>
                          <a:schemeClr val="tx1">
                            <a:lumMod val="75000"/>
                            <a:lumOff val="25000"/>
                          </a:schemeClr>
                        </a:solidFill>
                        <a:latin typeface="Cambria Math" charset="0"/>
                      </a:rPr>
                      <m:t>𝑋</m:t>
                    </m:r>
                    <m:r>
                      <a:rPr lang="en-US" sz="2400" i="1">
                        <a:solidFill>
                          <a:schemeClr val="tx1">
                            <a:lumMod val="75000"/>
                            <a:lumOff val="25000"/>
                          </a:schemeClr>
                        </a:solidFill>
                        <a:latin typeface="Cambria Math" charset="0"/>
                      </a:rPr>
                      <m:t>=</m:t>
                    </m:r>
                    <m:sSub>
                      <m:sSubPr>
                        <m:ctrlPr>
                          <a:rPr lang="en-US" sz="2400" i="1">
                            <a:solidFill>
                              <a:schemeClr val="tx1">
                                <a:lumMod val="75000"/>
                                <a:lumOff val="25000"/>
                              </a:schemeClr>
                            </a:solidFill>
                            <a:latin typeface="Cambria Math" panose="02040503050406030204" pitchFamily="18" charset="0"/>
                          </a:rPr>
                        </m:ctrlPr>
                      </m:sSubPr>
                      <m:e>
                        <m:r>
                          <a:rPr lang="en-US" sz="2400" i="1">
                            <a:solidFill>
                              <a:schemeClr val="tx1">
                                <a:lumMod val="75000"/>
                                <a:lumOff val="25000"/>
                              </a:schemeClr>
                            </a:solidFill>
                            <a:latin typeface="Cambria Math" charset="0"/>
                          </a:rPr>
                          <m:t>𝑋</m:t>
                        </m:r>
                      </m:e>
                      <m:sub>
                        <m:r>
                          <a:rPr lang="en-US" sz="2400" i="1">
                            <a:solidFill>
                              <a:schemeClr val="tx1">
                                <a:lumMod val="75000"/>
                                <a:lumOff val="25000"/>
                              </a:schemeClr>
                            </a:solidFill>
                            <a:latin typeface="Cambria Math" charset="0"/>
                          </a:rPr>
                          <m:t>1</m:t>
                        </m:r>
                      </m:sub>
                    </m:sSub>
                    <m:r>
                      <a:rPr lang="en-US" sz="2400" i="1">
                        <a:solidFill>
                          <a:schemeClr val="tx1">
                            <a:lumMod val="75000"/>
                            <a:lumOff val="25000"/>
                          </a:schemeClr>
                        </a:solidFill>
                        <a:latin typeface="Cambria Math" charset="0"/>
                      </a:rPr>
                      <m:t>,…,</m:t>
                    </m:r>
                    <m:sSub>
                      <m:sSubPr>
                        <m:ctrlPr>
                          <a:rPr lang="en-US" sz="2400" i="1">
                            <a:solidFill>
                              <a:schemeClr val="tx1">
                                <a:lumMod val="75000"/>
                                <a:lumOff val="25000"/>
                              </a:schemeClr>
                            </a:solidFill>
                            <a:latin typeface="Cambria Math" panose="02040503050406030204" pitchFamily="18" charset="0"/>
                          </a:rPr>
                        </m:ctrlPr>
                      </m:sSubPr>
                      <m:e>
                        <m:r>
                          <a:rPr lang="en-US" sz="2400" i="1">
                            <a:solidFill>
                              <a:schemeClr val="tx1">
                                <a:lumMod val="75000"/>
                                <a:lumOff val="25000"/>
                              </a:schemeClr>
                            </a:solidFill>
                            <a:latin typeface="Cambria Math" charset="0"/>
                          </a:rPr>
                          <m:t>𝑋</m:t>
                        </m:r>
                      </m:e>
                      <m:sub>
                        <m:r>
                          <a:rPr lang="en-US" sz="2400" i="1">
                            <a:solidFill>
                              <a:schemeClr val="tx1">
                                <a:lumMod val="75000"/>
                                <a:lumOff val="25000"/>
                              </a:schemeClr>
                            </a:solidFill>
                            <a:latin typeface="Cambria Math" charset="0"/>
                          </a:rPr>
                          <m:t>𝐽</m:t>
                        </m:r>
                      </m:sub>
                    </m:sSub>
                    <m:r>
                      <a:rPr lang="en-US" sz="2400" b="1" i="1">
                        <a:solidFill>
                          <a:schemeClr val="tx1">
                            <a:lumMod val="75000"/>
                            <a:lumOff val="25000"/>
                          </a:schemeClr>
                        </a:solidFill>
                        <a:latin typeface="Cambria Math" charset="0"/>
                      </a:rPr>
                      <m:t> </m:t>
                    </m:r>
                  </m:oMath>
                </a14:m>
                <a:r>
                  <a:rPr lang="en-US" sz="2400" dirty="0">
                    <a:solidFill>
                      <a:schemeClr val="tx1">
                        <a:lumMod val="75000"/>
                        <a:lumOff val="25000"/>
                      </a:schemeClr>
                    </a:solidFill>
                  </a:rPr>
                  <a:t>and</a:t>
                </a:r>
                <a14:m>
                  <m:oMath xmlns:m="http://schemas.openxmlformats.org/officeDocument/2006/math">
                    <m:r>
                      <a:rPr lang="en-US" sz="2400" b="1" i="1">
                        <a:solidFill>
                          <a:schemeClr val="tx1">
                            <a:lumMod val="75000"/>
                            <a:lumOff val="25000"/>
                          </a:schemeClr>
                        </a:solidFill>
                        <a:latin typeface="Cambria Math" charset="0"/>
                      </a:rPr>
                      <m:t> </m:t>
                    </m:r>
                    <m:sSub>
                      <m:sSubPr>
                        <m:ctrlPr>
                          <a:rPr lang="en-US" sz="2400" i="1">
                            <a:solidFill>
                              <a:schemeClr val="tx1">
                                <a:lumMod val="75000"/>
                                <a:lumOff val="25000"/>
                              </a:schemeClr>
                            </a:solidFill>
                            <a:latin typeface="Cambria Math" panose="02040503050406030204" pitchFamily="18" charset="0"/>
                          </a:rPr>
                        </m:ctrlPr>
                      </m:sSubPr>
                      <m:e>
                        <m:r>
                          <a:rPr lang="en-US" sz="2400" i="1">
                            <a:solidFill>
                              <a:schemeClr val="tx1">
                                <a:lumMod val="75000"/>
                                <a:lumOff val="25000"/>
                              </a:schemeClr>
                            </a:solidFill>
                            <a:latin typeface="Cambria Math" charset="0"/>
                          </a:rPr>
                          <m:t>𝑋</m:t>
                        </m:r>
                      </m:e>
                      <m:sub>
                        <m:r>
                          <a:rPr lang="en-US" sz="2400" i="1">
                            <a:solidFill>
                              <a:schemeClr val="tx1">
                                <a:lumMod val="75000"/>
                                <a:lumOff val="25000"/>
                              </a:schemeClr>
                            </a:solidFill>
                            <a:latin typeface="Cambria Math" charset="0"/>
                          </a:rPr>
                          <m:t>𝑗</m:t>
                        </m:r>
                      </m:sub>
                    </m:sSub>
                    <m:r>
                      <a:rPr lang="en-US" sz="2400" i="1">
                        <a:solidFill>
                          <a:schemeClr val="tx1">
                            <a:lumMod val="75000"/>
                            <a:lumOff val="25000"/>
                          </a:schemeClr>
                        </a:solidFill>
                        <a:latin typeface="Cambria Math" charset="0"/>
                      </a:rPr>
                      <m:t>=</m:t>
                    </m:r>
                    <m:sSub>
                      <m:sSubPr>
                        <m:ctrlPr>
                          <a:rPr lang="en-US" sz="2400" i="1">
                            <a:solidFill>
                              <a:schemeClr val="tx1">
                                <a:lumMod val="75000"/>
                                <a:lumOff val="25000"/>
                              </a:schemeClr>
                            </a:solidFill>
                            <a:latin typeface="Cambria Math" panose="02040503050406030204" pitchFamily="18" charset="0"/>
                          </a:rPr>
                        </m:ctrlPr>
                      </m:sSubPr>
                      <m:e>
                        <m:r>
                          <a:rPr lang="en-US" sz="2400" i="1">
                            <a:solidFill>
                              <a:schemeClr val="tx1">
                                <a:lumMod val="75000"/>
                                <a:lumOff val="25000"/>
                              </a:schemeClr>
                            </a:solidFill>
                            <a:latin typeface="Cambria Math" charset="0"/>
                          </a:rPr>
                          <m:t>𝑥</m:t>
                        </m:r>
                      </m:e>
                      <m:sub>
                        <m:r>
                          <a:rPr lang="en-US" sz="2400" i="1">
                            <a:solidFill>
                              <a:schemeClr val="tx1">
                                <a:lumMod val="75000"/>
                                <a:lumOff val="25000"/>
                              </a:schemeClr>
                            </a:solidFill>
                            <a:latin typeface="Cambria Math" charset="0"/>
                          </a:rPr>
                          <m:t>1</m:t>
                        </m:r>
                        <m:r>
                          <a:rPr lang="en-US" sz="2400" i="1">
                            <a:solidFill>
                              <a:schemeClr val="tx1">
                                <a:lumMod val="75000"/>
                                <a:lumOff val="25000"/>
                              </a:schemeClr>
                            </a:solidFill>
                            <a:latin typeface="Cambria Math" charset="0"/>
                          </a:rPr>
                          <m:t>𝑗</m:t>
                        </m:r>
                      </m:sub>
                    </m:sSub>
                    <m:r>
                      <a:rPr lang="en-US" sz="2400" i="1">
                        <a:solidFill>
                          <a:schemeClr val="tx1">
                            <a:lumMod val="75000"/>
                            <a:lumOff val="25000"/>
                          </a:schemeClr>
                        </a:solidFill>
                        <a:latin typeface="Cambria Math" charset="0"/>
                      </a:rPr>
                      <m:t>,…,</m:t>
                    </m:r>
                    <m:sSub>
                      <m:sSubPr>
                        <m:ctrlPr>
                          <a:rPr lang="en-US" sz="2400" i="1">
                            <a:solidFill>
                              <a:schemeClr val="tx1">
                                <a:lumMod val="75000"/>
                                <a:lumOff val="25000"/>
                              </a:schemeClr>
                            </a:solidFill>
                            <a:latin typeface="Cambria Math" panose="02040503050406030204" pitchFamily="18" charset="0"/>
                          </a:rPr>
                        </m:ctrlPr>
                      </m:sSubPr>
                      <m:e>
                        <m:r>
                          <a:rPr lang="en-US" sz="2400" i="1">
                            <a:solidFill>
                              <a:schemeClr val="tx1">
                                <a:lumMod val="75000"/>
                                <a:lumOff val="25000"/>
                              </a:schemeClr>
                            </a:solidFill>
                            <a:latin typeface="Cambria Math" charset="0"/>
                          </a:rPr>
                          <m:t>𝑥</m:t>
                        </m:r>
                      </m:e>
                      <m:sub>
                        <m:r>
                          <a:rPr lang="en-US" sz="2400" i="1">
                            <a:solidFill>
                              <a:schemeClr val="tx1">
                                <a:lumMod val="75000"/>
                                <a:lumOff val="25000"/>
                              </a:schemeClr>
                            </a:solidFill>
                            <a:latin typeface="Cambria Math" charset="0"/>
                          </a:rPr>
                          <m:t>𝑖𝑗</m:t>
                        </m:r>
                      </m:sub>
                    </m:sSub>
                    <m:r>
                      <a:rPr lang="en-US" sz="2400" i="1">
                        <a:solidFill>
                          <a:schemeClr val="tx1">
                            <a:lumMod val="75000"/>
                            <a:lumOff val="25000"/>
                          </a:schemeClr>
                        </a:solidFill>
                        <a:latin typeface="Cambria Math" charset="0"/>
                      </a:rPr>
                      <m:t>,…,</m:t>
                    </m:r>
                    <m:sSub>
                      <m:sSubPr>
                        <m:ctrlPr>
                          <a:rPr lang="en-US" sz="2400" i="1">
                            <a:solidFill>
                              <a:schemeClr val="tx1">
                                <a:lumMod val="75000"/>
                                <a:lumOff val="25000"/>
                              </a:schemeClr>
                            </a:solidFill>
                            <a:latin typeface="Cambria Math" panose="02040503050406030204" pitchFamily="18" charset="0"/>
                          </a:rPr>
                        </m:ctrlPr>
                      </m:sSubPr>
                      <m:e>
                        <m:r>
                          <a:rPr lang="en-US" sz="2400" i="1">
                            <a:solidFill>
                              <a:schemeClr val="tx1">
                                <a:lumMod val="75000"/>
                                <a:lumOff val="25000"/>
                              </a:schemeClr>
                            </a:solidFill>
                            <a:latin typeface="Cambria Math" charset="0"/>
                          </a:rPr>
                          <m:t>𝑥</m:t>
                        </m:r>
                      </m:e>
                      <m:sub>
                        <m:r>
                          <a:rPr lang="en-US" sz="2400" i="1">
                            <a:solidFill>
                              <a:schemeClr val="tx1">
                                <a:lumMod val="75000"/>
                                <a:lumOff val="25000"/>
                              </a:schemeClr>
                            </a:solidFill>
                            <a:latin typeface="Cambria Math" charset="0"/>
                          </a:rPr>
                          <m:t>𝑛𝑗</m:t>
                        </m:r>
                      </m:sub>
                    </m:sSub>
                  </m:oMath>
                </a14:m>
                <a:endParaRPr lang="en-US" sz="2400" dirty="0">
                  <a:solidFill>
                    <a:schemeClr val="tx1">
                      <a:lumMod val="75000"/>
                      <a:lumOff val="25000"/>
                    </a:schemeClr>
                  </a:solidFill>
                </a:endParaRPr>
              </a:p>
              <a:p>
                <a:endParaRPr lang="en-US" sz="2400" dirty="0">
                  <a:solidFill>
                    <a:schemeClr val="tx1">
                      <a:lumMod val="75000"/>
                      <a:lumOff val="25000"/>
                    </a:schemeClr>
                  </a:solidFill>
                  <a:latin typeface="Karla" charset="0"/>
                  <a:ea typeface="Karla" charset="0"/>
                  <a:cs typeface="Karla" charset="0"/>
                </a:endParaRPr>
              </a:p>
              <a:p>
                <a:pPr>
                  <a:spcBef>
                    <a:spcPts val="0"/>
                  </a:spcBef>
                </a:pPr>
                <a:r>
                  <a:rPr lang="en-US" sz="2400" dirty="0">
                    <a:solidFill>
                      <a:schemeClr val="tx1">
                        <a:lumMod val="75000"/>
                        <a:lumOff val="25000"/>
                      </a:schemeClr>
                    </a:solidFill>
                    <a:latin typeface="Karla" charset="0"/>
                    <a:ea typeface="Karla" charset="0"/>
                    <a:cs typeface="Karla" charset="0"/>
                  </a:rPr>
                  <a:t>In this case, we can still assume a simple form for </a:t>
                </a:r>
                <a14:m>
                  <m:oMath xmlns:m="http://schemas.openxmlformats.org/officeDocument/2006/math">
                    <m:r>
                      <a:rPr lang="en-US" sz="2400" i="1">
                        <a:solidFill>
                          <a:schemeClr val="tx1">
                            <a:lumMod val="75000"/>
                            <a:lumOff val="25000"/>
                          </a:schemeClr>
                        </a:solidFill>
                        <a:latin typeface="Cambria Math" charset="0"/>
                        <a:ea typeface="Karla" charset="0"/>
                        <a:cs typeface="Karla" charset="0"/>
                      </a:rPr>
                      <m:t>𝑓</m:t>
                    </m:r>
                    <m:r>
                      <a:rPr lang="en-US" sz="2400" b="0" i="0" smtClean="0">
                        <a:solidFill>
                          <a:schemeClr val="tx1">
                            <a:lumMod val="75000"/>
                            <a:lumOff val="25000"/>
                          </a:schemeClr>
                        </a:solidFill>
                        <a:latin typeface="Cambria Math" charset="0"/>
                        <a:ea typeface="Karla" charset="0"/>
                        <a:cs typeface="Karla" charset="0"/>
                      </a:rPr>
                      <m:t> </m:t>
                    </m:r>
                  </m:oMath>
                </a14:m>
                <a:r>
                  <a:rPr lang="en-US" sz="2400" dirty="0">
                    <a:solidFill>
                      <a:schemeClr val="tx1">
                        <a:lumMod val="75000"/>
                        <a:lumOff val="25000"/>
                      </a:schemeClr>
                    </a:solidFill>
                    <a:latin typeface="Karla" charset="0"/>
                    <a:ea typeface="Karla" charset="0"/>
                    <a:cs typeface="Karla" charset="0"/>
                  </a:rPr>
                  <a:t>-a multilinear form:</a:t>
                </a:r>
              </a:p>
              <a:p>
                <a:endParaRPr lang="en-US" sz="2400" dirty="0">
                  <a:solidFill>
                    <a:schemeClr val="tx1">
                      <a:lumMod val="75000"/>
                      <a:lumOff val="25000"/>
                    </a:schemeClr>
                  </a:solidFill>
                  <a:latin typeface="Karla" charset="0"/>
                  <a:ea typeface="Karla" charset="0"/>
                  <a:cs typeface="Karla" charset="0"/>
                </a:endParaRPr>
              </a:p>
              <a:p>
                <a:endParaRPr lang="en-US" sz="2400" dirty="0">
                  <a:solidFill>
                    <a:schemeClr val="tx1">
                      <a:lumMod val="75000"/>
                      <a:lumOff val="25000"/>
                    </a:schemeClr>
                  </a:solidFill>
                  <a:latin typeface="Karla" charset="0"/>
                  <a:ea typeface="Karla" charset="0"/>
                  <a:cs typeface="Karla" charset="0"/>
                </a:endParaRPr>
              </a:p>
              <a:p>
                <a:r>
                  <a:rPr lang="en-US" sz="2400" dirty="0">
                    <a:solidFill>
                      <a:schemeClr val="tx1">
                        <a:lumMod val="75000"/>
                        <a:lumOff val="25000"/>
                      </a:schemeClr>
                    </a:solidFill>
                    <a:latin typeface="Karla" charset="0"/>
                    <a:ea typeface="Karla" charset="0"/>
                    <a:cs typeface="Karla" charset="0"/>
                  </a:rPr>
                  <a:t>Hence, </a:t>
                </a:r>
                <a14:m>
                  <m:oMath xmlns:m="http://schemas.openxmlformats.org/officeDocument/2006/math">
                    <m:acc>
                      <m:accPr>
                        <m:chr m:val="̂"/>
                        <m:ctrlPr>
                          <a:rPr lang="en-US" sz="2400" i="1" smtClean="0">
                            <a:solidFill>
                              <a:schemeClr val="tx1">
                                <a:lumMod val="75000"/>
                                <a:lumOff val="25000"/>
                              </a:schemeClr>
                            </a:solidFill>
                            <a:latin typeface="Cambria Math" panose="02040503050406030204" pitchFamily="18" charset="0"/>
                            <a:ea typeface="Karla" charset="0"/>
                            <a:cs typeface="Karla" charset="0"/>
                          </a:rPr>
                        </m:ctrlPr>
                      </m:accPr>
                      <m:e>
                        <m:r>
                          <a:rPr lang="en-US" sz="2400" b="0" i="1" smtClean="0">
                            <a:solidFill>
                              <a:schemeClr val="tx1">
                                <a:lumMod val="75000"/>
                                <a:lumOff val="25000"/>
                              </a:schemeClr>
                            </a:solidFill>
                            <a:latin typeface="Cambria Math" charset="0"/>
                            <a:ea typeface="Karla" charset="0"/>
                            <a:cs typeface="Karla" charset="0"/>
                          </a:rPr>
                          <m:t>𝑓</m:t>
                        </m:r>
                      </m:e>
                    </m:acc>
                  </m:oMath>
                </a14:m>
                <a:r>
                  <a:rPr lang="en-US" sz="2400" dirty="0">
                    <a:solidFill>
                      <a:schemeClr val="tx1">
                        <a:lumMod val="75000"/>
                        <a:lumOff val="25000"/>
                      </a:schemeClr>
                    </a:solidFill>
                    <a:latin typeface="Karla" charset="0"/>
                    <a:ea typeface="Karla" charset="0"/>
                    <a:cs typeface="Karla" charset="0"/>
                  </a:rPr>
                  <a:t>, has the form</a:t>
                </a:r>
              </a:p>
              <a:p>
                <a:endParaRPr lang="en-US" sz="2400" dirty="0">
                  <a:solidFill>
                    <a:schemeClr val="tx1">
                      <a:lumMod val="75000"/>
                      <a:lumOff val="25000"/>
                    </a:schemeClr>
                  </a:solidFill>
                  <a:latin typeface="Karla" charset="0"/>
                  <a:ea typeface="Karla" charset="0"/>
                  <a:cs typeface="Karla" charset="0"/>
                </a:endParaRPr>
              </a:p>
              <a:p>
                <a:endParaRPr lang="en-US" sz="2400" dirty="0">
                  <a:solidFill>
                    <a:schemeClr val="tx1">
                      <a:lumMod val="75000"/>
                      <a:lumOff val="25000"/>
                    </a:schemeClr>
                  </a:solidFill>
                  <a:latin typeface="Karla" charset="0"/>
                  <a:ea typeface="Karla" charset="0"/>
                  <a:cs typeface="Karla" charset="0"/>
                </a:endParaRPr>
              </a:p>
              <a:p>
                <a:endParaRPr lang="en-US" sz="2400" dirty="0">
                  <a:solidFill>
                    <a:schemeClr val="tx1">
                      <a:lumMod val="75000"/>
                      <a:lumOff val="25000"/>
                    </a:schemeClr>
                  </a:solidFill>
                  <a:latin typeface="Karla" charset="0"/>
                  <a:ea typeface="Karla" charset="0"/>
                  <a:cs typeface="Karla" charset="0"/>
                </a:endParaRPr>
              </a:p>
              <a:p>
                <a:endParaRPr lang="en-US" sz="2400" dirty="0">
                  <a:solidFill>
                    <a:schemeClr val="tx1">
                      <a:lumMod val="75000"/>
                      <a:lumOff val="25000"/>
                    </a:schemeClr>
                  </a:solidFill>
                  <a:latin typeface="Karla" charset="0"/>
                  <a:ea typeface="Karla" charset="0"/>
                  <a:cs typeface="Karla" charset="0"/>
                </a:endParaRPr>
              </a:p>
              <a:p>
                <a:endParaRPr lang="en-US" sz="2400" dirty="0">
                  <a:solidFill>
                    <a:schemeClr val="tx1">
                      <a:lumMod val="75000"/>
                      <a:lumOff val="25000"/>
                    </a:schemeClr>
                  </a:solidFill>
                  <a:latin typeface="Karla" charset="0"/>
                  <a:ea typeface="Karla" charset="0"/>
                  <a:cs typeface="Karla" charset="0"/>
                </a:endParaRPr>
              </a:p>
              <a:p>
                <a:endParaRPr lang="en-US" sz="2400" dirty="0">
                  <a:solidFill>
                    <a:schemeClr val="tx1">
                      <a:lumMod val="75000"/>
                      <a:lumOff val="25000"/>
                    </a:schemeClr>
                  </a:solidFill>
                  <a:latin typeface="Karla" charset="0"/>
                  <a:ea typeface="Karla" charset="0"/>
                  <a:cs typeface="Karla" charset="0"/>
                </a:endParaRPr>
              </a:p>
              <a:p>
                <a:endParaRPr lang="en-US" sz="2400" dirty="0">
                  <a:solidFill>
                    <a:schemeClr val="tx1">
                      <a:lumMod val="75000"/>
                      <a:lumOff val="25000"/>
                    </a:schemeClr>
                  </a:solidFill>
                  <a:latin typeface="Karla" charset="0"/>
                  <a:ea typeface="Karla" charset="0"/>
                  <a:cs typeface="Karla" charset="0"/>
                </a:endParaRPr>
              </a:p>
              <a:p>
                <a:r>
                  <a:rPr lang="en-US" sz="2400" dirty="0">
                    <a:solidFill>
                      <a:schemeClr val="tx1">
                        <a:lumMod val="75000"/>
                        <a:lumOff val="25000"/>
                      </a:schemeClr>
                    </a:solidFill>
                    <a:latin typeface="Karla" charset="0"/>
                    <a:ea typeface="Karla" charset="0"/>
                    <a:cs typeface="Karla" charset="0"/>
                  </a:rPr>
                  <a:t> </a:t>
                </a:r>
              </a:p>
              <a:p>
                <a:endParaRPr lang="en-US" sz="2400" dirty="0">
                  <a:solidFill>
                    <a:schemeClr val="tx1">
                      <a:lumMod val="75000"/>
                      <a:lumOff val="25000"/>
                    </a:schemeClr>
                  </a:solidFill>
                  <a:latin typeface="Karla" charset="0"/>
                  <a:ea typeface="Karla" charset="0"/>
                  <a:cs typeface="Karla"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945" t="-2305" b="-98847"/>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24</a:t>
            </a:fld>
            <a:endParaRPr lang="en-US"/>
          </a:p>
        </p:txBody>
      </p:sp>
      <p:pic>
        <p:nvPicPr>
          <p:cNvPr id="15" name="Picture 14"/>
          <p:cNvPicPr>
            <a:picLocks noChangeAspect="1"/>
          </p:cNvPicPr>
          <p:nvPr/>
        </p:nvPicPr>
        <p:blipFill>
          <a:blip r:embed="rId4"/>
          <a:stretch>
            <a:fillRect/>
          </a:stretch>
        </p:blipFill>
        <p:spPr>
          <a:xfrm>
            <a:off x="1775460" y="4233811"/>
            <a:ext cx="8641080" cy="328930"/>
          </a:xfrm>
          <a:prstGeom prst="rect">
            <a:avLst/>
          </a:prstGeom>
        </p:spPr>
      </p:pic>
      <p:pic>
        <p:nvPicPr>
          <p:cNvPr id="16" name="Picture 15"/>
          <p:cNvPicPr>
            <a:picLocks noChangeAspect="1"/>
          </p:cNvPicPr>
          <p:nvPr/>
        </p:nvPicPr>
        <p:blipFill>
          <a:blip r:embed="rId5"/>
          <a:stretch>
            <a:fillRect/>
          </a:stretch>
        </p:blipFill>
        <p:spPr>
          <a:xfrm>
            <a:off x="1676379" y="5505112"/>
            <a:ext cx="8641080" cy="391160"/>
          </a:xfrm>
          <a:prstGeom prst="rect">
            <a:avLst/>
          </a:prstGeom>
        </p:spPr>
      </p:pic>
    </p:spTree>
    <p:extLst>
      <p:ext uri="{BB962C8B-B14F-4D97-AF65-F5344CB8AC3E}">
        <p14:creationId xmlns:p14="http://schemas.microsoft.com/office/powerpoint/2010/main" val="12441294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Multiple Linear Regression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a:spcAft>
                    <a:spcPts val="1800"/>
                  </a:spcAft>
                </a:pPr>
                <a:r>
                  <a:rPr lang="en-US" sz="2400" dirty="0"/>
                  <a:t>Again, to fit this model means to compute </a:t>
                </a:r>
                <a14:m>
                  <m:oMath xmlns:m="http://schemas.openxmlformats.org/officeDocument/2006/math">
                    <m:sSub>
                      <m:sSubPr>
                        <m:ctrlPr>
                          <a:rPr lang="en-US" sz="2400" i="1" smtClean="0">
                            <a:latin typeface="Cambria Math" panose="02040503050406030204" pitchFamily="18" charset="0"/>
                          </a:rPr>
                        </m:ctrlPr>
                      </m:sSubPr>
                      <m:e>
                        <m:acc>
                          <m:accPr>
                            <m:chr m:val="̂"/>
                            <m:ctrlPr>
                              <a:rPr lang="en-US" sz="2400" i="1" smtClean="0">
                                <a:latin typeface="Cambria Math" panose="02040503050406030204" pitchFamily="18" charset="0"/>
                              </a:rPr>
                            </m:ctrlPr>
                          </m:accPr>
                          <m:e>
                            <m:r>
                              <a:rPr lang="en-US" sz="2400" i="1" smtClean="0">
                                <a:latin typeface="Cambria Math" charset="0"/>
                                <a:ea typeface="Cambria Math" charset="0"/>
                                <a:cs typeface="Cambria Math" charset="0"/>
                              </a:rPr>
                              <m:t>𝛽</m:t>
                            </m:r>
                          </m:e>
                        </m:acc>
                      </m:e>
                      <m:sub>
                        <m:r>
                          <a:rPr lang="en-US" sz="2400" b="0" i="1" smtClean="0">
                            <a:latin typeface="Cambria Math" charset="0"/>
                          </a:rPr>
                          <m:t>0</m:t>
                        </m:r>
                      </m:sub>
                    </m:sSub>
                    <m:r>
                      <a:rPr lang="en-US" sz="2400" b="0" i="1" smtClean="0">
                        <a:latin typeface="Cambria Math" charset="0"/>
                      </a:rPr>
                      <m:t>,…,</m:t>
                    </m:r>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charset="0"/>
                                <a:ea typeface="Cambria Math" charset="0"/>
                                <a:cs typeface="Cambria Math" charset="0"/>
                              </a:rPr>
                              <m:t>𝛽</m:t>
                            </m:r>
                          </m:e>
                        </m:acc>
                      </m:e>
                      <m:sub>
                        <m:r>
                          <a:rPr lang="en-US" sz="2400" b="0" i="1" smtClean="0">
                            <a:latin typeface="Cambria Math" charset="0"/>
                            <a:ea typeface="Cambria Math" charset="0"/>
                            <a:cs typeface="Cambria Math" charset="0"/>
                          </a:rPr>
                          <m:t>𝐽</m:t>
                        </m:r>
                      </m:sub>
                    </m:sSub>
                  </m:oMath>
                </a14:m>
                <a:r>
                  <a:rPr lang="en-US" sz="2400" dirty="0"/>
                  <a:t> or to minimize a loss function; we will again choose the </a:t>
                </a:r>
                <a:r>
                  <a:rPr lang="en-US" sz="2400" b="1" dirty="0"/>
                  <a:t>MSE</a:t>
                </a:r>
                <a:r>
                  <a:rPr lang="en-US" sz="2400" dirty="0"/>
                  <a:t> as our loss function. </a:t>
                </a:r>
              </a:p>
              <a:p>
                <a:pPr>
                  <a:spcAft>
                    <a:spcPts val="1800"/>
                  </a:spcAft>
                </a:pPr>
                <a:r>
                  <a:rPr lang="en-US" sz="2400" dirty="0"/>
                  <a:t>Given a set of observations, </a:t>
                </a:r>
                <a:endParaRPr lang="en-US" sz="2400" dirty="0">
                  <a:latin typeface="Cambria Math" charset="0"/>
                </a:endParaRPr>
              </a:p>
              <a:p>
                <a:pPr>
                  <a:spcAft>
                    <a:spcPts val="1800"/>
                  </a:spcAft>
                </a:pPr>
                <a:endParaRPr lang="en-US" sz="2400" dirty="0">
                  <a:latin typeface="Cambria Math" charset="0"/>
                </a:endParaRPr>
              </a:p>
              <a:p>
                <a:pPr>
                  <a:spcAft>
                    <a:spcPts val="1800"/>
                  </a:spcAft>
                </a:pPr>
                <a:r>
                  <a:rPr lang="en-US" sz="2400" dirty="0"/>
                  <a:t>the data and the model can be expressed in vector notation, </a:t>
                </a:r>
              </a:p>
              <a:p>
                <a:pPr>
                  <a:spcAft>
                    <a:spcPts val="1800"/>
                  </a:spcAft>
                </a:pPr>
                <a:endParaRPr lang="en-US" sz="2400" dirty="0">
                  <a:latin typeface="Cambria Math" charset="0"/>
                </a:endParaRPr>
              </a:p>
              <a:p>
                <a:pPr>
                  <a:spcAft>
                    <a:spcPts val="1800"/>
                  </a:spcAft>
                </a:pPr>
                <a:endParaRPr lang="en-US" sz="2400" dirty="0">
                  <a:latin typeface="Cambria Math" charset="0"/>
                </a:endParaRPr>
              </a:p>
              <a:p>
                <a:pPr>
                  <a:spcAft>
                    <a:spcPts val="1800"/>
                  </a:spcAft>
                </a:pPr>
                <a:endParaRPr lang="en-US" sz="2400" dirty="0">
                  <a:latin typeface="Cambria Math" charset="0"/>
                </a:endParaRPr>
              </a:p>
              <a:p>
                <a:endParaRPr lang="en-US" sz="2400" i="1" dirty="0">
                  <a:latin typeface="Cambria Math" charset="0"/>
                </a:endParaRPr>
              </a:p>
              <a:p>
                <a:endParaRPr lang="en-US" sz="2400" i="1" dirty="0">
                  <a:latin typeface="Cambria Math" charset="0"/>
                </a:endParaRPr>
              </a:p>
              <a:p>
                <a:r>
                  <a:rPr lang="en-US" sz="2400" dirty="0"/>
                  <a:t> </a:t>
                </a:r>
              </a:p>
              <a:p>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945" t="-865" r="-531" b="-4265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81B7CCDB-6D39-0547-B7B3-C80E39D6513A}" type="slidenum">
              <a:rPr lang="en-US" smtClean="0"/>
              <a:t>25</a:t>
            </a:fld>
            <a:endParaRPr lang="en-US"/>
          </a:p>
        </p:txBody>
      </p:sp>
      <p:pic>
        <p:nvPicPr>
          <p:cNvPr id="4" name="Picture 3"/>
          <p:cNvPicPr>
            <a:picLocks noChangeAspect="1"/>
          </p:cNvPicPr>
          <p:nvPr/>
        </p:nvPicPr>
        <p:blipFill>
          <a:blip r:embed="rId4"/>
          <a:stretch>
            <a:fillRect/>
          </a:stretch>
        </p:blipFill>
        <p:spPr>
          <a:xfrm>
            <a:off x="1847829" y="2806757"/>
            <a:ext cx="6858000" cy="386080"/>
          </a:xfrm>
          <a:prstGeom prst="rect">
            <a:avLst/>
          </a:prstGeom>
        </p:spPr>
      </p:pic>
      <p:pic>
        <p:nvPicPr>
          <p:cNvPr id="6" name="Picture 5"/>
          <p:cNvPicPr>
            <a:picLocks noChangeAspect="1"/>
          </p:cNvPicPr>
          <p:nvPr/>
        </p:nvPicPr>
        <p:blipFill>
          <a:blip r:embed="rId5"/>
          <a:stretch>
            <a:fillRect/>
          </a:stretch>
        </p:blipFill>
        <p:spPr>
          <a:xfrm>
            <a:off x="1255395" y="4328672"/>
            <a:ext cx="9681210" cy="1733550"/>
          </a:xfrm>
          <a:prstGeom prst="rect">
            <a:avLst/>
          </a:prstGeom>
        </p:spPr>
      </p:pic>
    </p:spTree>
    <p:extLst>
      <p:ext uri="{BB962C8B-B14F-4D97-AF65-F5344CB8AC3E}">
        <p14:creationId xmlns:p14="http://schemas.microsoft.com/office/powerpoint/2010/main" val="10846853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solidFill>
                      <a:schemeClr val="tx1">
                        <a:lumMod val="75000"/>
                        <a:lumOff val="25000"/>
                      </a:schemeClr>
                    </a:solidFill>
                  </a:rPr>
                  <a:t>For our data</a:t>
                </a:r>
              </a:p>
              <a:p>
                <a:r>
                  <a:rPr lang="en-US" dirty="0">
                    <a:solidFill>
                      <a:schemeClr val="tx1">
                        <a:lumMod val="75000"/>
                        <a:lumOff val="25000"/>
                      </a:schemeClr>
                    </a:solidFill>
                  </a:rPr>
                  <a:t>	</a:t>
                </a:r>
                <a14:m>
                  <m:oMath xmlns:m="http://schemas.openxmlformats.org/officeDocument/2006/math">
                    <m:r>
                      <m:rPr>
                        <m:sty m:val="p"/>
                      </m:rPr>
                      <a:rPr lang="en-US" b="0" i="0" smtClean="0">
                        <a:solidFill>
                          <a:schemeClr val="tx1">
                            <a:lumMod val="75000"/>
                            <a:lumOff val="25000"/>
                          </a:schemeClr>
                        </a:solidFill>
                        <a:latin typeface="Cambria Math" charset="0"/>
                      </a:rPr>
                      <m:t>Sales</m:t>
                    </m:r>
                    <m:r>
                      <a:rPr lang="en-US" b="0" i="1" smtClean="0">
                        <a:solidFill>
                          <a:schemeClr val="tx1">
                            <a:lumMod val="75000"/>
                            <a:lumOff val="25000"/>
                          </a:schemeClr>
                        </a:solidFill>
                        <a:latin typeface="Cambria Math" charset="0"/>
                      </a:rPr>
                      <m:t>=</m:t>
                    </m:r>
                    <m:sSub>
                      <m:sSubPr>
                        <m:ctrlPr>
                          <a:rPr lang="en-US" b="0" i="1" smtClean="0">
                            <a:solidFill>
                              <a:schemeClr val="tx1">
                                <a:lumMod val="75000"/>
                                <a:lumOff val="25000"/>
                              </a:schemeClr>
                            </a:solidFill>
                            <a:latin typeface="Cambria Math" panose="02040503050406030204" pitchFamily="18" charset="0"/>
                          </a:rPr>
                        </m:ctrlPr>
                      </m:sSubPr>
                      <m:e>
                        <m:r>
                          <a:rPr lang="en-US" b="0" i="1" smtClean="0">
                            <a:solidFill>
                              <a:schemeClr val="tx1">
                                <a:lumMod val="75000"/>
                                <a:lumOff val="25000"/>
                              </a:schemeClr>
                            </a:solidFill>
                            <a:latin typeface="Cambria Math" charset="0"/>
                          </a:rPr>
                          <m:t>𝛽</m:t>
                        </m:r>
                      </m:e>
                      <m:sub>
                        <m:r>
                          <a:rPr lang="en-US" b="0" i="1" smtClean="0">
                            <a:solidFill>
                              <a:schemeClr val="tx1">
                                <a:lumMod val="75000"/>
                                <a:lumOff val="25000"/>
                              </a:schemeClr>
                            </a:solidFill>
                            <a:latin typeface="Cambria Math" charset="0"/>
                          </a:rPr>
                          <m:t>0</m:t>
                        </m:r>
                      </m:sub>
                    </m:sSub>
                    <m:r>
                      <a:rPr lang="en-US" b="0" i="1" smtClean="0">
                        <a:solidFill>
                          <a:schemeClr val="tx1">
                            <a:lumMod val="75000"/>
                            <a:lumOff val="25000"/>
                          </a:schemeClr>
                        </a:solidFill>
                        <a:latin typeface="Cambria Math" charset="0"/>
                      </a:rPr>
                      <m:t>+</m:t>
                    </m:r>
                    <m:sSub>
                      <m:sSubPr>
                        <m:ctrlPr>
                          <a:rPr lang="en-US" b="0" i="1" smtClean="0">
                            <a:solidFill>
                              <a:schemeClr val="tx1">
                                <a:lumMod val="75000"/>
                                <a:lumOff val="25000"/>
                              </a:schemeClr>
                            </a:solidFill>
                            <a:latin typeface="Cambria Math" panose="02040503050406030204" pitchFamily="18" charset="0"/>
                          </a:rPr>
                        </m:ctrlPr>
                      </m:sSubPr>
                      <m:e>
                        <m:r>
                          <a:rPr lang="en-US" b="0" i="1" smtClean="0">
                            <a:solidFill>
                              <a:schemeClr val="tx1">
                                <a:lumMod val="75000"/>
                                <a:lumOff val="25000"/>
                              </a:schemeClr>
                            </a:solidFill>
                            <a:latin typeface="Cambria Math" charset="0"/>
                          </a:rPr>
                          <m:t>𝛽</m:t>
                        </m:r>
                      </m:e>
                      <m:sub>
                        <m:r>
                          <a:rPr lang="en-US" b="0" i="1" smtClean="0">
                            <a:solidFill>
                              <a:schemeClr val="tx1">
                                <a:lumMod val="75000"/>
                                <a:lumOff val="25000"/>
                              </a:schemeClr>
                            </a:solidFill>
                            <a:latin typeface="Cambria Math" charset="0"/>
                          </a:rPr>
                          <m:t>1</m:t>
                        </m:r>
                      </m:sub>
                    </m:sSub>
                    <m:r>
                      <a:rPr lang="en-US" b="0" i="1" smtClean="0">
                        <a:solidFill>
                          <a:schemeClr val="tx1">
                            <a:lumMod val="75000"/>
                            <a:lumOff val="25000"/>
                          </a:schemeClr>
                        </a:solidFill>
                        <a:latin typeface="Cambria Math" charset="0"/>
                      </a:rPr>
                      <m:t> ×  </m:t>
                    </m:r>
                    <m:r>
                      <a:rPr lang="en-US" b="0" i="1" smtClean="0">
                        <a:solidFill>
                          <a:schemeClr val="tx1">
                            <a:lumMod val="75000"/>
                            <a:lumOff val="25000"/>
                          </a:schemeClr>
                        </a:solidFill>
                        <a:latin typeface="Cambria Math" charset="0"/>
                      </a:rPr>
                      <m:t>𝑇𝑉</m:t>
                    </m:r>
                    <m:r>
                      <a:rPr lang="en-US" b="0" i="1" smtClean="0">
                        <a:solidFill>
                          <a:schemeClr val="tx1">
                            <a:lumMod val="75000"/>
                            <a:lumOff val="25000"/>
                          </a:schemeClr>
                        </a:solidFill>
                        <a:latin typeface="Cambria Math" charset="0"/>
                      </a:rPr>
                      <m:t>+</m:t>
                    </m:r>
                    <m:sSub>
                      <m:sSubPr>
                        <m:ctrlPr>
                          <a:rPr lang="en-US" b="0" i="1" smtClean="0">
                            <a:solidFill>
                              <a:schemeClr val="tx1">
                                <a:lumMod val="75000"/>
                                <a:lumOff val="25000"/>
                              </a:schemeClr>
                            </a:solidFill>
                            <a:latin typeface="Cambria Math" panose="02040503050406030204" pitchFamily="18" charset="0"/>
                          </a:rPr>
                        </m:ctrlPr>
                      </m:sSubPr>
                      <m:e>
                        <m:r>
                          <a:rPr lang="en-US" b="0" i="1" smtClean="0">
                            <a:solidFill>
                              <a:schemeClr val="tx1">
                                <a:lumMod val="75000"/>
                                <a:lumOff val="25000"/>
                              </a:schemeClr>
                            </a:solidFill>
                            <a:latin typeface="Cambria Math" charset="0"/>
                          </a:rPr>
                          <m:t>𝛽</m:t>
                        </m:r>
                      </m:e>
                      <m:sub>
                        <m:r>
                          <a:rPr lang="en-US" b="0" i="1" smtClean="0">
                            <a:solidFill>
                              <a:schemeClr val="tx1">
                                <a:lumMod val="75000"/>
                                <a:lumOff val="25000"/>
                              </a:schemeClr>
                            </a:solidFill>
                            <a:latin typeface="Cambria Math" charset="0"/>
                          </a:rPr>
                          <m:t>2</m:t>
                        </m:r>
                      </m:sub>
                    </m:sSub>
                    <m:r>
                      <a:rPr lang="en-US" b="0" i="1" smtClean="0">
                        <a:solidFill>
                          <a:schemeClr val="tx1">
                            <a:lumMod val="75000"/>
                            <a:lumOff val="25000"/>
                          </a:schemeClr>
                        </a:solidFill>
                        <a:latin typeface="Cambria Math" charset="0"/>
                      </a:rPr>
                      <m:t>×</m:t>
                    </m:r>
                    <m:r>
                      <a:rPr lang="en-US" b="0" i="1" smtClean="0">
                        <a:solidFill>
                          <a:schemeClr val="tx1">
                            <a:lumMod val="75000"/>
                            <a:lumOff val="25000"/>
                          </a:schemeClr>
                        </a:solidFill>
                        <a:latin typeface="Cambria Math" charset="0"/>
                      </a:rPr>
                      <m:t>𝑅𝑎𝑑𝑖𝑜</m:t>
                    </m:r>
                    <m:r>
                      <a:rPr lang="en-US" b="0" i="1" smtClean="0">
                        <a:solidFill>
                          <a:schemeClr val="tx1">
                            <a:lumMod val="75000"/>
                            <a:lumOff val="25000"/>
                          </a:schemeClr>
                        </a:solidFill>
                        <a:latin typeface="Cambria Math" charset="0"/>
                      </a:rPr>
                      <m:t>+</m:t>
                    </m:r>
                    <m:sSub>
                      <m:sSubPr>
                        <m:ctrlPr>
                          <a:rPr lang="en-US" b="0" i="1" smtClean="0">
                            <a:solidFill>
                              <a:schemeClr val="tx1">
                                <a:lumMod val="75000"/>
                                <a:lumOff val="25000"/>
                              </a:schemeClr>
                            </a:solidFill>
                            <a:latin typeface="Cambria Math" panose="02040503050406030204" pitchFamily="18" charset="0"/>
                          </a:rPr>
                        </m:ctrlPr>
                      </m:sSubPr>
                      <m:e>
                        <m:r>
                          <a:rPr lang="en-US" b="0" i="1" smtClean="0">
                            <a:solidFill>
                              <a:schemeClr val="tx1">
                                <a:lumMod val="75000"/>
                                <a:lumOff val="25000"/>
                              </a:schemeClr>
                            </a:solidFill>
                            <a:latin typeface="Cambria Math" charset="0"/>
                          </a:rPr>
                          <m:t>𝛽</m:t>
                        </m:r>
                      </m:e>
                      <m:sub>
                        <m:r>
                          <a:rPr lang="en-US" b="0" i="1" smtClean="0">
                            <a:solidFill>
                              <a:schemeClr val="tx1">
                                <a:lumMod val="75000"/>
                                <a:lumOff val="25000"/>
                              </a:schemeClr>
                            </a:solidFill>
                            <a:latin typeface="Cambria Math" charset="0"/>
                          </a:rPr>
                          <m:t>3</m:t>
                        </m:r>
                      </m:sub>
                    </m:sSub>
                    <m:r>
                      <a:rPr lang="en-US" b="0" i="1" smtClean="0">
                        <a:solidFill>
                          <a:schemeClr val="tx1">
                            <a:lumMod val="75000"/>
                            <a:lumOff val="25000"/>
                          </a:schemeClr>
                        </a:solidFill>
                        <a:latin typeface="Cambria Math" charset="0"/>
                      </a:rPr>
                      <m:t>×</m:t>
                    </m:r>
                    <m:r>
                      <a:rPr lang="en-US" b="0" i="1" smtClean="0">
                        <a:solidFill>
                          <a:schemeClr val="tx1">
                            <a:lumMod val="75000"/>
                            <a:lumOff val="25000"/>
                          </a:schemeClr>
                        </a:solidFill>
                        <a:latin typeface="Cambria Math" charset="0"/>
                      </a:rPr>
                      <m:t>𝑁𝑒𝑤𝑠𝑝𝑎𝑝𝑒𝑟</m:t>
                    </m:r>
                    <m:r>
                      <a:rPr lang="en-US" b="0" i="1" smtClean="0">
                        <a:solidFill>
                          <a:schemeClr val="tx1">
                            <a:lumMod val="75000"/>
                            <a:lumOff val="25000"/>
                          </a:schemeClr>
                        </a:solidFill>
                        <a:latin typeface="Cambria Math" charset="0"/>
                      </a:rPr>
                      <m:t>+</m:t>
                    </m:r>
                    <m:r>
                      <a:rPr lang="en-US" b="0" i="1" smtClean="0">
                        <a:solidFill>
                          <a:schemeClr val="tx1">
                            <a:lumMod val="75000"/>
                            <a:lumOff val="25000"/>
                          </a:schemeClr>
                        </a:solidFill>
                        <a:latin typeface="Cambria Math" charset="0"/>
                      </a:rPr>
                      <m:t>𝜖</m:t>
                    </m:r>
                    <m:r>
                      <a:rPr lang="en-US" b="0" i="1" smtClean="0">
                        <a:solidFill>
                          <a:schemeClr val="tx1">
                            <a:lumMod val="75000"/>
                            <a:lumOff val="25000"/>
                          </a:schemeClr>
                        </a:solidFill>
                        <a:latin typeface="Cambria Math" charset="0"/>
                      </a:rPr>
                      <m:t>  </m:t>
                    </m:r>
                  </m:oMath>
                </a14:m>
                <a:endParaRPr lang="en-US" dirty="0">
                  <a:solidFill>
                    <a:schemeClr val="tx1">
                      <a:lumMod val="75000"/>
                      <a:lumOff val="25000"/>
                    </a:schemeClr>
                  </a:solidFill>
                </a:endParaRPr>
              </a:p>
              <a:p>
                <a:endParaRPr lang="en-US" dirty="0">
                  <a:solidFill>
                    <a:schemeClr val="tx1">
                      <a:lumMod val="75000"/>
                      <a:lumOff val="25000"/>
                    </a:schemeClr>
                  </a:solidFill>
                </a:endParaRPr>
              </a:p>
              <a:p>
                <a:r>
                  <a:rPr lang="en-US" dirty="0">
                    <a:solidFill>
                      <a:schemeClr val="tx1">
                        <a:lumMod val="75000"/>
                        <a:lumOff val="25000"/>
                      </a:schemeClr>
                    </a:solidFill>
                  </a:rPr>
                  <a:t>In linear algebra notation </a:t>
                </a:r>
              </a:p>
              <a:p>
                <a:endParaRPr lang="en-US" dirty="0">
                  <a:solidFill>
                    <a:schemeClr val="tx1">
                      <a:lumMod val="75000"/>
                      <a:lumOff val="25000"/>
                    </a:schemeClr>
                  </a:solidFill>
                </a:endParaRPr>
              </a:p>
              <a:p>
                <a:pPr/>
                <a14:m>
                  <m:oMathPara xmlns:m="http://schemas.openxmlformats.org/officeDocument/2006/math">
                    <m:oMathParaPr>
                      <m:jc m:val="centerGroup"/>
                    </m:oMathParaPr>
                    <m:oMath xmlns:m="http://schemas.openxmlformats.org/officeDocument/2006/math">
                      <m:r>
                        <a:rPr lang="en-US" b="1" i="1" smtClean="0">
                          <a:solidFill>
                            <a:schemeClr val="tx1">
                              <a:lumMod val="75000"/>
                              <a:lumOff val="25000"/>
                            </a:schemeClr>
                          </a:solidFill>
                          <a:latin typeface="Cambria Math" charset="0"/>
                        </a:rPr>
                        <m:t>𝒀</m:t>
                      </m:r>
                      <m:r>
                        <a:rPr lang="en-US" b="0" i="1" smtClean="0">
                          <a:solidFill>
                            <a:schemeClr val="tx1">
                              <a:lumMod val="75000"/>
                              <a:lumOff val="25000"/>
                            </a:schemeClr>
                          </a:solidFill>
                          <a:latin typeface="Cambria Math" charset="0"/>
                        </a:rPr>
                        <m:t>=</m:t>
                      </m:r>
                      <m:d>
                        <m:dPr>
                          <m:ctrlPr>
                            <a:rPr lang="uk-UA" i="1" smtClean="0">
                              <a:solidFill>
                                <a:schemeClr val="tx1">
                                  <a:lumMod val="75000"/>
                                  <a:lumOff val="25000"/>
                                </a:schemeClr>
                              </a:solidFill>
                              <a:latin typeface="Cambria Math" panose="02040503050406030204" pitchFamily="18" charset="0"/>
                            </a:rPr>
                          </m:ctrlPr>
                        </m:dPr>
                        <m:e>
                          <m:m>
                            <m:mPr>
                              <m:mcs>
                                <m:mc>
                                  <m:mcPr>
                                    <m:count m:val="1"/>
                                    <m:mcJc m:val="center"/>
                                  </m:mcPr>
                                </m:mc>
                              </m:mcs>
                              <m:ctrlPr>
                                <a:rPr lang="mr-IN" i="1" smtClean="0">
                                  <a:solidFill>
                                    <a:schemeClr val="tx1">
                                      <a:lumMod val="75000"/>
                                      <a:lumOff val="25000"/>
                                    </a:schemeClr>
                                  </a:solidFill>
                                  <a:latin typeface="Cambria Math" panose="02040503050406030204" pitchFamily="18" charset="0"/>
                                </a:rPr>
                              </m:ctrlPr>
                            </m:mPr>
                            <m:mr>
                              <m:e>
                                <m:r>
                                  <m:rPr>
                                    <m:brk m:alnAt="7"/>
                                  </m:rPr>
                                  <a:rPr lang="en-US" b="0" i="1" smtClean="0">
                                    <a:solidFill>
                                      <a:schemeClr val="tx1">
                                        <a:lumMod val="75000"/>
                                        <a:lumOff val="25000"/>
                                      </a:schemeClr>
                                    </a:solidFill>
                                    <a:latin typeface="Cambria Math" charset="0"/>
                                  </a:rPr>
                                  <m:t>𝑆</m:t>
                                </m:r>
                                <m:r>
                                  <a:rPr lang="en-US" b="0" i="1" smtClean="0">
                                    <a:solidFill>
                                      <a:schemeClr val="tx1">
                                        <a:lumMod val="75000"/>
                                        <a:lumOff val="25000"/>
                                      </a:schemeClr>
                                    </a:solidFill>
                                    <a:latin typeface="Cambria Math" charset="0"/>
                                  </a:rPr>
                                  <m:t>𝑎𝑙𝑒</m:t>
                                </m:r>
                                <m:sSub>
                                  <m:sSubPr>
                                    <m:ctrlPr>
                                      <a:rPr lang="en-US" b="0" i="1" smtClean="0">
                                        <a:solidFill>
                                          <a:schemeClr val="tx1">
                                            <a:lumMod val="75000"/>
                                            <a:lumOff val="25000"/>
                                          </a:schemeClr>
                                        </a:solidFill>
                                        <a:latin typeface="Cambria Math" panose="02040503050406030204" pitchFamily="18" charset="0"/>
                                      </a:rPr>
                                    </m:ctrlPr>
                                  </m:sSubPr>
                                  <m:e>
                                    <m:r>
                                      <m:rPr>
                                        <m:brk m:alnAt="7"/>
                                      </m:rPr>
                                      <a:rPr lang="en-US" b="0" i="1" smtClean="0">
                                        <a:solidFill>
                                          <a:schemeClr val="tx1">
                                            <a:lumMod val="75000"/>
                                            <a:lumOff val="25000"/>
                                          </a:schemeClr>
                                        </a:solidFill>
                                        <a:latin typeface="Cambria Math" charset="0"/>
                                      </a:rPr>
                                      <m:t>𝑠</m:t>
                                    </m:r>
                                  </m:e>
                                  <m:sub>
                                    <m:r>
                                      <m:rPr>
                                        <m:brk m:alnAt="7"/>
                                      </m:rPr>
                                      <a:rPr lang="en-US" b="0" i="1" smtClean="0">
                                        <a:solidFill>
                                          <a:schemeClr val="tx1">
                                            <a:lumMod val="75000"/>
                                            <a:lumOff val="25000"/>
                                          </a:schemeClr>
                                        </a:solidFill>
                                        <a:latin typeface="Cambria Math" charset="0"/>
                                      </a:rPr>
                                      <m:t>1</m:t>
                                    </m:r>
                                  </m:sub>
                                </m:sSub>
                              </m:e>
                            </m:mr>
                            <m:mr>
                              <m:e>
                                <m:r>
                                  <a:rPr lang="mr-IN" i="1" smtClean="0">
                                    <a:solidFill>
                                      <a:schemeClr val="tx1">
                                        <a:lumMod val="75000"/>
                                        <a:lumOff val="25000"/>
                                      </a:schemeClr>
                                    </a:solidFill>
                                    <a:latin typeface="Cambria Math" charset="0"/>
                                  </a:rPr>
                                  <m:t>⋮</m:t>
                                </m:r>
                              </m:e>
                            </m:mr>
                            <m:mr>
                              <m:e>
                                <m:r>
                                  <a:rPr lang="en-US" b="0" i="1" smtClean="0">
                                    <a:solidFill>
                                      <a:schemeClr val="tx1">
                                        <a:lumMod val="75000"/>
                                        <a:lumOff val="25000"/>
                                      </a:schemeClr>
                                    </a:solidFill>
                                    <a:latin typeface="Cambria Math" charset="0"/>
                                  </a:rPr>
                                  <m:t>𝑆𝑎𝑙𝑒</m:t>
                                </m:r>
                                <m:sSub>
                                  <m:sSubPr>
                                    <m:ctrlPr>
                                      <a:rPr lang="en-US" b="0" i="1" smtClean="0">
                                        <a:solidFill>
                                          <a:schemeClr val="tx1">
                                            <a:lumMod val="75000"/>
                                            <a:lumOff val="25000"/>
                                          </a:schemeClr>
                                        </a:solidFill>
                                        <a:latin typeface="Cambria Math" panose="02040503050406030204" pitchFamily="18" charset="0"/>
                                      </a:rPr>
                                    </m:ctrlPr>
                                  </m:sSubPr>
                                  <m:e>
                                    <m:r>
                                      <a:rPr lang="en-US" b="0" i="1" smtClean="0">
                                        <a:solidFill>
                                          <a:schemeClr val="tx1">
                                            <a:lumMod val="75000"/>
                                            <a:lumOff val="25000"/>
                                          </a:schemeClr>
                                        </a:solidFill>
                                        <a:latin typeface="Cambria Math" charset="0"/>
                                      </a:rPr>
                                      <m:t>𝑠</m:t>
                                    </m:r>
                                  </m:e>
                                  <m:sub>
                                    <m:r>
                                      <a:rPr lang="en-US" b="0" i="1" smtClean="0">
                                        <a:solidFill>
                                          <a:schemeClr val="tx1">
                                            <a:lumMod val="75000"/>
                                            <a:lumOff val="25000"/>
                                          </a:schemeClr>
                                        </a:solidFill>
                                        <a:latin typeface="Cambria Math" charset="0"/>
                                      </a:rPr>
                                      <m:t>𝑛</m:t>
                                    </m:r>
                                  </m:sub>
                                </m:sSub>
                              </m:e>
                            </m:mr>
                          </m:m>
                        </m:e>
                      </m:d>
                      <m:r>
                        <a:rPr lang="en-US" b="0" i="1" smtClean="0">
                          <a:solidFill>
                            <a:schemeClr val="tx1">
                              <a:lumMod val="75000"/>
                              <a:lumOff val="25000"/>
                            </a:schemeClr>
                          </a:solidFill>
                          <a:latin typeface="Cambria Math" charset="0"/>
                        </a:rPr>
                        <m:t> ,</m:t>
                      </m:r>
                      <m:r>
                        <a:rPr lang="en-US" b="1" i="1" smtClean="0">
                          <a:solidFill>
                            <a:schemeClr val="tx1">
                              <a:lumMod val="75000"/>
                              <a:lumOff val="25000"/>
                            </a:schemeClr>
                          </a:solidFill>
                          <a:latin typeface="Cambria Math" charset="0"/>
                        </a:rPr>
                        <m:t> </m:t>
                      </m:r>
                      <m:r>
                        <a:rPr lang="en-US" b="1" i="1" smtClean="0">
                          <a:solidFill>
                            <a:schemeClr val="tx1">
                              <a:lumMod val="75000"/>
                              <a:lumOff val="25000"/>
                            </a:schemeClr>
                          </a:solidFill>
                          <a:latin typeface="Cambria Math" charset="0"/>
                        </a:rPr>
                        <m:t>𝑿</m:t>
                      </m:r>
                      <m:r>
                        <a:rPr lang="en-US" b="0" i="1" smtClean="0">
                          <a:solidFill>
                            <a:schemeClr val="tx1">
                              <a:lumMod val="75000"/>
                              <a:lumOff val="25000"/>
                            </a:schemeClr>
                          </a:solidFill>
                          <a:latin typeface="Cambria Math" charset="0"/>
                        </a:rPr>
                        <m:t>=</m:t>
                      </m:r>
                      <m:d>
                        <m:dPr>
                          <m:ctrlPr>
                            <a:rPr lang="uk-UA" b="0" i="1" smtClean="0">
                              <a:solidFill>
                                <a:schemeClr val="tx1">
                                  <a:lumMod val="75000"/>
                                  <a:lumOff val="25000"/>
                                </a:schemeClr>
                              </a:solidFill>
                              <a:latin typeface="Cambria Math" panose="02040503050406030204" pitchFamily="18" charset="0"/>
                            </a:rPr>
                          </m:ctrlPr>
                        </m:dPr>
                        <m:e>
                          <m:m>
                            <m:mPr>
                              <m:mcs>
                                <m:mc>
                                  <m:mcPr>
                                    <m:count m:val="3"/>
                                    <m:mcJc m:val="center"/>
                                  </m:mcPr>
                                </m:mc>
                              </m:mcs>
                              <m:ctrlPr>
                                <a:rPr lang="uk-UA" b="0" i="1" smtClean="0">
                                  <a:solidFill>
                                    <a:schemeClr val="tx1">
                                      <a:lumMod val="75000"/>
                                      <a:lumOff val="25000"/>
                                    </a:schemeClr>
                                  </a:solidFill>
                                  <a:latin typeface="Cambria Math" panose="02040503050406030204" pitchFamily="18" charset="0"/>
                                </a:rPr>
                              </m:ctrlPr>
                            </m:mPr>
                            <m:mr>
                              <m:e>
                                <m:r>
                                  <m:rPr>
                                    <m:brk m:alnAt="7"/>
                                  </m:rPr>
                                  <a:rPr lang="en-US" b="0" i="1" smtClean="0">
                                    <a:solidFill>
                                      <a:schemeClr val="tx1">
                                        <a:lumMod val="75000"/>
                                        <a:lumOff val="25000"/>
                                      </a:schemeClr>
                                    </a:solidFill>
                                    <a:latin typeface="Cambria Math" charset="0"/>
                                  </a:rPr>
                                  <m:t>1</m:t>
                                </m:r>
                              </m:e>
                              <m:e>
                                <m:r>
                                  <a:rPr lang="en-US" b="0" i="1" smtClean="0">
                                    <a:solidFill>
                                      <a:schemeClr val="tx1">
                                        <a:lumMod val="75000"/>
                                        <a:lumOff val="25000"/>
                                      </a:schemeClr>
                                    </a:solidFill>
                                    <a:latin typeface="Cambria Math" charset="0"/>
                                  </a:rPr>
                                  <m:t>𝑇</m:t>
                                </m:r>
                                <m:sSub>
                                  <m:sSubPr>
                                    <m:ctrlPr>
                                      <a:rPr lang="en-US" b="0" i="1" smtClean="0">
                                        <a:solidFill>
                                          <a:schemeClr val="tx1">
                                            <a:lumMod val="75000"/>
                                            <a:lumOff val="25000"/>
                                          </a:schemeClr>
                                        </a:solidFill>
                                        <a:latin typeface="Cambria Math" panose="02040503050406030204" pitchFamily="18" charset="0"/>
                                      </a:rPr>
                                    </m:ctrlPr>
                                  </m:sSubPr>
                                  <m:e>
                                    <m:r>
                                      <a:rPr lang="en-US" b="0" i="1" smtClean="0">
                                        <a:solidFill>
                                          <a:schemeClr val="tx1">
                                            <a:lumMod val="75000"/>
                                            <a:lumOff val="25000"/>
                                          </a:schemeClr>
                                        </a:solidFill>
                                        <a:latin typeface="Cambria Math" charset="0"/>
                                      </a:rPr>
                                      <m:t>𝑉</m:t>
                                    </m:r>
                                  </m:e>
                                  <m:sub>
                                    <m:r>
                                      <a:rPr lang="en-US" b="0" i="1" smtClean="0">
                                        <a:solidFill>
                                          <a:schemeClr val="tx1">
                                            <a:lumMod val="75000"/>
                                            <a:lumOff val="25000"/>
                                          </a:schemeClr>
                                        </a:solidFill>
                                        <a:latin typeface="Cambria Math" charset="0"/>
                                      </a:rPr>
                                      <m:t>1</m:t>
                                    </m:r>
                                  </m:sub>
                                </m:sSub>
                                <m:r>
                                  <a:rPr lang="en-US" b="0" i="1" smtClean="0">
                                    <a:solidFill>
                                      <a:schemeClr val="tx1">
                                        <a:lumMod val="75000"/>
                                        <a:lumOff val="25000"/>
                                      </a:schemeClr>
                                    </a:solidFill>
                                    <a:latin typeface="Cambria Math" charset="0"/>
                                  </a:rPr>
                                  <m:t>   </m:t>
                                </m:r>
                                <m:r>
                                  <a:rPr lang="en-US" b="0" i="1" smtClean="0">
                                    <a:solidFill>
                                      <a:schemeClr val="tx1">
                                        <a:lumMod val="75000"/>
                                        <a:lumOff val="25000"/>
                                      </a:schemeClr>
                                    </a:solidFill>
                                    <a:latin typeface="Cambria Math" charset="0"/>
                                  </a:rPr>
                                  <m:t>𝑅𝑎𝑑𝑖</m:t>
                                </m:r>
                                <m:sSub>
                                  <m:sSubPr>
                                    <m:ctrlPr>
                                      <a:rPr lang="en-US" b="0" i="1" smtClean="0">
                                        <a:solidFill>
                                          <a:schemeClr val="tx1">
                                            <a:lumMod val="75000"/>
                                            <a:lumOff val="25000"/>
                                          </a:schemeClr>
                                        </a:solidFill>
                                        <a:latin typeface="Cambria Math" panose="02040503050406030204" pitchFamily="18" charset="0"/>
                                      </a:rPr>
                                    </m:ctrlPr>
                                  </m:sSubPr>
                                  <m:e>
                                    <m:r>
                                      <a:rPr lang="en-US" b="0" i="1" smtClean="0">
                                        <a:solidFill>
                                          <a:schemeClr val="tx1">
                                            <a:lumMod val="75000"/>
                                            <a:lumOff val="25000"/>
                                          </a:schemeClr>
                                        </a:solidFill>
                                        <a:latin typeface="Cambria Math" charset="0"/>
                                      </a:rPr>
                                      <m:t>𝑜</m:t>
                                    </m:r>
                                  </m:e>
                                  <m:sub>
                                    <m:r>
                                      <a:rPr lang="en-US" b="0" i="1" smtClean="0">
                                        <a:solidFill>
                                          <a:schemeClr val="tx1">
                                            <a:lumMod val="75000"/>
                                            <a:lumOff val="25000"/>
                                          </a:schemeClr>
                                        </a:solidFill>
                                        <a:latin typeface="Cambria Math" charset="0"/>
                                      </a:rPr>
                                      <m:t>1</m:t>
                                    </m:r>
                                  </m:sub>
                                </m:sSub>
                              </m:e>
                              <m:e>
                                <m:r>
                                  <a:rPr lang="en-US" b="0" i="1" smtClean="0">
                                    <a:solidFill>
                                      <a:schemeClr val="tx1">
                                        <a:lumMod val="75000"/>
                                        <a:lumOff val="25000"/>
                                      </a:schemeClr>
                                    </a:solidFill>
                                    <a:latin typeface="Cambria Math" charset="0"/>
                                  </a:rPr>
                                  <m:t>𝑁𝑒𝑤</m:t>
                                </m:r>
                                <m:sSub>
                                  <m:sSubPr>
                                    <m:ctrlPr>
                                      <a:rPr lang="en-US" b="0" i="1" smtClean="0">
                                        <a:solidFill>
                                          <a:schemeClr val="tx1">
                                            <a:lumMod val="75000"/>
                                            <a:lumOff val="25000"/>
                                          </a:schemeClr>
                                        </a:solidFill>
                                        <a:latin typeface="Cambria Math" panose="02040503050406030204" pitchFamily="18" charset="0"/>
                                      </a:rPr>
                                    </m:ctrlPr>
                                  </m:sSubPr>
                                  <m:e>
                                    <m:r>
                                      <a:rPr lang="en-US" b="0" i="1" smtClean="0">
                                        <a:solidFill>
                                          <a:schemeClr val="tx1">
                                            <a:lumMod val="75000"/>
                                            <a:lumOff val="25000"/>
                                          </a:schemeClr>
                                        </a:solidFill>
                                        <a:latin typeface="Cambria Math" charset="0"/>
                                      </a:rPr>
                                      <m:t>𝑠</m:t>
                                    </m:r>
                                  </m:e>
                                  <m:sub>
                                    <m:r>
                                      <a:rPr lang="en-US" b="0" i="1" smtClean="0">
                                        <a:solidFill>
                                          <a:schemeClr val="tx1">
                                            <a:lumMod val="75000"/>
                                            <a:lumOff val="25000"/>
                                          </a:schemeClr>
                                        </a:solidFill>
                                        <a:latin typeface="Cambria Math" charset="0"/>
                                      </a:rPr>
                                      <m:t>1</m:t>
                                    </m:r>
                                  </m:sub>
                                </m:sSub>
                              </m:e>
                            </m:mr>
                            <m:mr>
                              <m:e>
                                <m:r>
                                  <a:rPr lang="uk-UA" b="0" i="1" smtClean="0">
                                    <a:solidFill>
                                      <a:schemeClr val="tx1">
                                        <a:lumMod val="75000"/>
                                        <a:lumOff val="25000"/>
                                      </a:schemeClr>
                                    </a:solidFill>
                                    <a:latin typeface="Cambria Math" charset="0"/>
                                  </a:rPr>
                                  <m:t>⋮</m:t>
                                </m:r>
                              </m:e>
                              <m:e>
                                <m:r>
                                  <a:rPr lang="uk-UA" b="0" i="1" smtClean="0">
                                    <a:solidFill>
                                      <a:schemeClr val="tx1">
                                        <a:lumMod val="75000"/>
                                        <a:lumOff val="25000"/>
                                      </a:schemeClr>
                                    </a:solidFill>
                                    <a:latin typeface="Cambria Math" charset="0"/>
                                  </a:rPr>
                                  <m:t>⋮</m:t>
                                </m:r>
                              </m:e>
                              <m:e>
                                <m:r>
                                  <a:rPr lang="uk-UA" b="0" i="1" smtClean="0">
                                    <a:solidFill>
                                      <a:schemeClr val="tx1">
                                        <a:lumMod val="75000"/>
                                        <a:lumOff val="25000"/>
                                      </a:schemeClr>
                                    </a:solidFill>
                                    <a:latin typeface="Cambria Math" charset="0"/>
                                  </a:rPr>
                                  <m:t>⋮</m:t>
                                </m:r>
                              </m:e>
                            </m:mr>
                            <m:mr>
                              <m:e>
                                <m:r>
                                  <a:rPr lang="en-US" b="0" i="1" smtClean="0">
                                    <a:solidFill>
                                      <a:schemeClr val="tx1">
                                        <a:lumMod val="75000"/>
                                        <a:lumOff val="25000"/>
                                      </a:schemeClr>
                                    </a:solidFill>
                                    <a:latin typeface="Cambria Math" charset="0"/>
                                  </a:rPr>
                                  <m:t>1</m:t>
                                </m:r>
                              </m:e>
                              <m:e>
                                <m:r>
                                  <a:rPr lang="en-US" b="0" i="1" smtClean="0">
                                    <a:solidFill>
                                      <a:schemeClr val="tx1">
                                        <a:lumMod val="75000"/>
                                        <a:lumOff val="25000"/>
                                      </a:schemeClr>
                                    </a:solidFill>
                                    <a:latin typeface="Cambria Math" charset="0"/>
                                  </a:rPr>
                                  <m:t>𝑇</m:t>
                                </m:r>
                                <m:sSub>
                                  <m:sSubPr>
                                    <m:ctrlPr>
                                      <a:rPr lang="en-US" b="0" i="1" smtClean="0">
                                        <a:solidFill>
                                          <a:schemeClr val="tx1">
                                            <a:lumMod val="75000"/>
                                            <a:lumOff val="25000"/>
                                          </a:schemeClr>
                                        </a:solidFill>
                                        <a:latin typeface="Cambria Math" panose="02040503050406030204" pitchFamily="18" charset="0"/>
                                      </a:rPr>
                                    </m:ctrlPr>
                                  </m:sSubPr>
                                  <m:e>
                                    <m:r>
                                      <a:rPr lang="en-US" b="0" i="1" smtClean="0">
                                        <a:solidFill>
                                          <a:schemeClr val="tx1">
                                            <a:lumMod val="75000"/>
                                            <a:lumOff val="25000"/>
                                          </a:schemeClr>
                                        </a:solidFill>
                                        <a:latin typeface="Cambria Math" charset="0"/>
                                      </a:rPr>
                                      <m:t>𝑉</m:t>
                                    </m:r>
                                  </m:e>
                                  <m:sub>
                                    <m:r>
                                      <a:rPr lang="en-US" b="0" i="1" smtClean="0">
                                        <a:solidFill>
                                          <a:schemeClr val="tx1">
                                            <a:lumMod val="75000"/>
                                            <a:lumOff val="25000"/>
                                          </a:schemeClr>
                                        </a:solidFill>
                                        <a:latin typeface="Cambria Math" charset="0"/>
                                      </a:rPr>
                                      <m:t>𝑛</m:t>
                                    </m:r>
                                  </m:sub>
                                </m:sSub>
                                <m:r>
                                  <a:rPr lang="en-US" b="0" i="1" smtClean="0">
                                    <a:solidFill>
                                      <a:schemeClr val="tx1">
                                        <a:lumMod val="75000"/>
                                        <a:lumOff val="25000"/>
                                      </a:schemeClr>
                                    </a:solidFill>
                                    <a:latin typeface="Cambria Math" charset="0"/>
                                  </a:rPr>
                                  <m:t>.   </m:t>
                                </m:r>
                                <m:r>
                                  <a:rPr lang="en-US" b="0" i="1" smtClean="0">
                                    <a:solidFill>
                                      <a:schemeClr val="tx1">
                                        <a:lumMod val="75000"/>
                                        <a:lumOff val="25000"/>
                                      </a:schemeClr>
                                    </a:solidFill>
                                    <a:latin typeface="Cambria Math" charset="0"/>
                                  </a:rPr>
                                  <m:t>𝑅𝑎𝑑𝑖</m:t>
                                </m:r>
                                <m:sSub>
                                  <m:sSubPr>
                                    <m:ctrlPr>
                                      <a:rPr lang="en-US" b="0" i="1" smtClean="0">
                                        <a:solidFill>
                                          <a:schemeClr val="tx1">
                                            <a:lumMod val="75000"/>
                                            <a:lumOff val="25000"/>
                                          </a:schemeClr>
                                        </a:solidFill>
                                        <a:latin typeface="Cambria Math" panose="02040503050406030204" pitchFamily="18" charset="0"/>
                                      </a:rPr>
                                    </m:ctrlPr>
                                  </m:sSubPr>
                                  <m:e>
                                    <m:r>
                                      <a:rPr lang="en-US" b="0" i="1" smtClean="0">
                                        <a:solidFill>
                                          <a:schemeClr val="tx1">
                                            <a:lumMod val="75000"/>
                                            <a:lumOff val="25000"/>
                                          </a:schemeClr>
                                        </a:solidFill>
                                        <a:latin typeface="Cambria Math" charset="0"/>
                                      </a:rPr>
                                      <m:t>𝑜</m:t>
                                    </m:r>
                                  </m:e>
                                  <m:sub>
                                    <m:r>
                                      <a:rPr lang="en-US" b="0" i="1" smtClean="0">
                                        <a:solidFill>
                                          <a:schemeClr val="tx1">
                                            <a:lumMod val="75000"/>
                                            <a:lumOff val="25000"/>
                                          </a:schemeClr>
                                        </a:solidFill>
                                        <a:latin typeface="Cambria Math" charset="0"/>
                                      </a:rPr>
                                      <m:t>𝑛</m:t>
                                    </m:r>
                                  </m:sub>
                                </m:sSub>
                                <m:r>
                                  <a:rPr lang="en-US" b="0" i="1" smtClean="0">
                                    <a:solidFill>
                                      <a:schemeClr val="tx1">
                                        <a:lumMod val="75000"/>
                                        <a:lumOff val="25000"/>
                                      </a:schemeClr>
                                    </a:solidFill>
                                    <a:latin typeface="Cambria Math" charset="0"/>
                                  </a:rPr>
                                  <m:t>  </m:t>
                                </m:r>
                              </m:e>
                              <m:e>
                                <m:r>
                                  <a:rPr lang="en-US" b="0" i="1" smtClean="0">
                                    <a:solidFill>
                                      <a:schemeClr val="tx1">
                                        <a:lumMod val="75000"/>
                                        <a:lumOff val="25000"/>
                                      </a:schemeClr>
                                    </a:solidFill>
                                    <a:latin typeface="Cambria Math" charset="0"/>
                                  </a:rPr>
                                  <m:t>𝑁𝑒𝑤</m:t>
                                </m:r>
                                <m:sSub>
                                  <m:sSubPr>
                                    <m:ctrlPr>
                                      <a:rPr lang="en-US" b="0" i="1" smtClean="0">
                                        <a:solidFill>
                                          <a:schemeClr val="tx1">
                                            <a:lumMod val="75000"/>
                                            <a:lumOff val="25000"/>
                                          </a:schemeClr>
                                        </a:solidFill>
                                        <a:latin typeface="Cambria Math" panose="02040503050406030204" pitchFamily="18" charset="0"/>
                                      </a:rPr>
                                    </m:ctrlPr>
                                  </m:sSubPr>
                                  <m:e>
                                    <m:r>
                                      <a:rPr lang="en-US" b="0" i="1" smtClean="0">
                                        <a:solidFill>
                                          <a:schemeClr val="tx1">
                                            <a:lumMod val="75000"/>
                                            <a:lumOff val="25000"/>
                                          </a:schemeClr>
                                        </a:solidFill>
                                        <a:latin typeface="Cambria Math" charset="0"/>
                                      </a:rPr>
                                      <m:t>𝑠</m:t>
                                    </m:r>
                                  </m:e>
                                  <m:sub>
                                    <m:r>
                                      <a:rPr lang="en-US" b="0" i="1" smtClean="0">
                                        <a:solidFill>
                                          <a:schemeClr val="tx1">
                                            <a:lumMod val="75000"/>
                                            <a:lumOff val="25000"/>
                                          </a:schemeClr>
                                        </a:solidFill>
                                        <a:latin typeface="Cambria Math" charset="0"/>
                                      </a:rPr>
                                      <m:t>𝑛</m:t>
                                    </m:r>
                                  </m:sub>
                                </m:sSub>
                              </m:e>
                            </m:mr>
                          </m:m>
                        </m:e>
                      </m:d>
                      <m:r>
                        <a:rPr lang="en-US" b="0" i="1" smtClean="0">
                          <a:solidFill>
                            <a:schemeClr val="tx1">
                              <a:lumMod val="75000"/>
                              <a:lumOff val="25000"/>
                            </a:schemeClr>
                          </a:solidFill>
                          <a:latin typeface="Cambria Math" charset="0"/>
                        </a:rPr>
                        <m:t>, </m:t>
                      </m:r>
                      <m:r>
                        <a:rPr lang="en-US" b="1" i="1" smtClean="0">
                          <a:solidFill>
                            <a:schemeClr val="tx1">
                              <a:lumMod val="75000"/>
                              <a:lumOff val="25000"/>
                            </a:schemeClr>
                          </a:solidFill>
                          <a:latin typeface="Cambria Math" charset="0"/>
                        </a:rPr>
                        <m:t>𝜷</m:t>
                      </m:r>
                      <m:r>
                        <a:rPr lang="en-US" b="0" i="1" smtClean="0">
                          <a:solidFill>
                            <a:schemeClr val="tx1">
                              <a:lumMod val="75000"/>
                              <a:lumOff val="25000"/>
                            </a:schemeClr>
                          </a:solidFill>
                          <a:latin typeface="Cambria Math" charset="0"/>
                        </a:rPr>
                        <m:t>=</m:t>
                      </m:r>
                      <m:d>
                        <m:dPr>
                          <m:ctrlPr>
                            <a:rPr lang="uk-UA" i="1">
                              <a:solidFill>
                                <a:schemeClr val="tx1">
                                  <a:lumMod val="75000"/>
                                  <a:lumOff val="25000"/>
                                </a:schemeClr>
                              </a:solidFill>
                              <a:latin typeface="Cambria Math" panose="02040503050406030204" pitchFamily="18" charset="0"/>
                            </a:rPr>
                          </m:ctrlPr>
                        </m:dPr>
                        <m:e>
                          <m:m>
                            <m:mPr>
                              <m:mcs>
                                <m:mc>
                                  <m:mcPr>
                                    <m:count m:val="1"/>
                                    <m:mcJc m:val="center"/>
                                  </m:mcPr>
                                </m:mc>
                              </m:mcs>
                              <m:ctrlPr>
                                <a:rPr lang="mr-IN" i="1">
                                  <a:solidFill>
                                    <a:schemeClr val="tx1">
                                      <a:lumMod val="75000"/>
                                      <a:lumOff val="25000"/>
                                    </a:schemeClr>
                                  </a:solidFill>
                                  <a:latin typeface="Cambria Math" panose="02040503050406030204" pitchFamily="18" charset="0"/>
                                </a:rPr>
                              </m:ctrlPr>
                            </m:mPr>
                            <m:mr>
                              <m:e>
                                <m:sSub>
                                  <m:sSubPr>
                                    <m:ctrlPr>
                                      <a:rPr lang="en-US" b="0" i="1" smtClean="0">
                                        <a:solidFill>
                                          <a:schemeClr val="tx1">
                                            <a:lumMod val="75000"/>
                                            <a:lumOff val="25000"/>
                                          </a:schemeClr>
                                        </a:solidFill>
                                        <a:latin typeface="Cambria Math" panose="02040503050406030204" pitchFamily="18" charset="0"/>
                                      </a:rPr>
                                    </m:ctrlPr>
                                  </m:sSubPr>
                                  <m:e>
                                    <m:r>
                                      <a:rPr lang="en-US" b="0" i="1" smtClean="0">
                                        <a:solidFill>
                                          <a:schemeClr val="tx1">
                                            <a:lumMod val="75000"/>
                                            <a:lumOff val="25000"/>
                                          </a:schemeClr>
                                        </a:solidFill>
                                        <a:latin typeface="Cambria Math" charset="0"/>
                                      </a:rPr>
                                      <m:t>𝛽</m:t>
                                    </m:r>
                                  </m:e>
                                  <m:sub>
                                    <m:r>
                                      <a:rPr lang="en-US" b="0" i="1" smtClean="0">
                                        <a:solidFill>
                                          <a:schemeClr val="tx1">
                                            <a:lumMod val="75000"/>
                                            <a:lumOff val="25000"/>
                                          </a:schemeClr>
                                        </a:solidFill>
                                        <a:latin typeface="Cambria Math" charset="0"/>
                                      </a:rPr>
                                      <m:t>0</m:t>
                                    </m:r>
                                  </m:sub>
                                </m:sSub>
                              </m:e>
                            </m:mr>
                            <m:mr>
                              <m:e>
                                <m:r>
                                  <a:rPr lang="mr-IN" i="1">
                                    <a:solidFill>
                                      <a:schemeClr val="tx1">
                                        <a:lumMod val="75000"/>
                                        <a:lumOff val="25000"/>
                                      </a:schemeClr>
                                    </a:solidFill>
                                    <a:latin typeface="Cambria Math" charset="0"/>
                                  </a:rPr>
                                  <m:t>⋮</m:t>
                                </m:r>
                              </m:e>
                            </m:mr>
                            <m:mr>
                              <m:e>
                                <m:sSub>
                                  <m:sSubPr>
                                    <m:ctrlPr>
                                      <a:rPr lang="en-US" b="0" i="1" smtClean="0">
                                        <a:solidFill>
                                          <a:schemeClr val="tx1">
                                            <a:lumMod val="75000"/>
                                            <a:lumOff val="25000"/>
                                          </a:schemeClr>
                                        </a:solidFill>
                                        <a:latin typeface="Cambria Math" panose="02040503050406030204" pitchFamily="18" charset="0"/>
                                      </a:rPr>
                                    </m:ctrlPr>
                                  </m:sSubPr>
                                  <m:e>
                                    <m:r>
                                      <a:rPr lang="en-US" b="0" i="1" smtClean="0">
                                        <a:solidFill>
                                          <a:schemeClr val="tx1">
                                            <a:lumMod val="75000"/>
                                            <a:lumOff val="25000"/>
                                          </a:schemeClr>
                                        </a:solidFill>
                                        <a:latin typeface="Cambria Math" charset="0"/>
                                      </a:rPr>
                                      <m:t>𝛽</m:t>
                                    </m:r>
                                  </m:e>
                                  <m:sub>
                                    <m:r>
                                      <a:rPr lang="en-US" b="0" i="1" smtClean="0">
                                        <a:solidFill>
                                          <a:schemeClr val="tx1">
                                            <a:lumMod val="75000"/>
                                            <a:lumOff val="25000"/>
                                          </a:schemeClr>
                                        </a:solidFill>
                                        <a:latin typeface="Cambria Math" charset="0"/>
                                      </a:rPr>
                                      <m:t>3</m:t>
                                    </m:r>
                                  </m:sub>
                                </m:sSub>
                              </m:e>
                            </m:mr>
                          </m:m>
                        </m:e>
                      </m:d>
                    </m:oMath>
                  </m:oMathPara>
                </a14:m>
                <a:endParaRPr lang="en-US" dirty="0">
                  <a:solidFill>
                    <a:schemeClr val="tx1">
                      <a:lumMod val="75000"/>
                      <a:lumOff val="25000"/>
                    </a:schemeClr>
                  </a:solidFill>
                </a:endParaRPr>
              </a:p>
              <a:p>
                <a:endParaRPr lang="en-US" dirty="0">
                  <a:solidFill>
                    <a:schemeClr val="tx1">
                      <a:lumMod val="75000"/>
                      <a:lumOff val="25000"/>
                    </a:schemeClr>
                  </a:solidFill>
                </a:endParaRPr>
              </a:p>
              <a:p>
                <a:endParaRPr lang="en-US" dirty="0">
                  <a:solidFill>
                    <a:schemeClr val="tx1">
                      <a:lumMod val="75000"/>
                      <a:lumOff val="25000"/>
                    </a:schemeClr>
                  </a:solidFill>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240" t="-2882" b="-76657"/>
                </a:stretch>
              </a:blipFill>
            </p:spPr>
            <p:txBody>
              <a:bodyPr/>
              <a:lstStyle/>
              <a:p>
                <a:r>
                  <a:rPr lang="en-US">
                    <a:noFill/>
                  </a:rPr>
                  <a:t> </a:t>
                </a:r>
              </a:p>
            </p:txBody>
          </p:sp>
        </mc:Fallback>
      </mc:AlternateContent>
      <p:sp>
        <p:nvSpPr>
          <p:cNvPr id="2" name="Title 1"/>
          <p:cNvSpPr>
            <a:spLocks noGrp="1"/>
          </p:cNvSpPr>
          <p:nvPr>
            <p:ph type="title"/>
          </p:nvPr>
        </p:nvSpPr>
        <p:spPr/>
        <p:txBody>
          <a:bodyPr/>
          <a:lstStyle/>
          <a:p>
            <a:r>
              <a:rPr lang="en-US" dirty="0"/>
              <a:t>Multilinear Model, example </a:t>
            </a:r>
          </a:p>
        </p:txBody>
      </p:sp>
      <p:sp>
        <p:nvSpPr>
          <p:cNvPr id="4" name="Slide Number Placeholder 3"/>
          <p:cNvSpPr>
            <a:spLocks noGrp="1"/>
          </p:cNvSpPr>
          <p:nvPr>
            <p:ph type="sldNum" sz="quarter" idx="12"/>
          </p:nvPr>
        </p:nvSpPr>
        <p:spPr/>
        <p:txBody>
          <a:bodyPr/>
          <a:lstStyle/>
          <a:p>
            <a:fld id="{A13833A1-46C9-FB45-812F-A8AC7B5136EB}" type="slidenum">
              <a:rPr lang="en-US" smtClean="0"/>
              <a:t>26</a:t>
            </a:fld>
            <a:endParaRPr lang="en-US"/>
          </a:p>
        </p:txBody>
      </p:sp>
      <p:grpSp>
        <p:nvGrpSpPr>
          <p:cNvPr id="16" name="Group 15"/>
          <p:cNvGrpSpPr/>
          <p:nvPr/>
        </p:nvGrpSpPr>
        <p:grpSpPr>
          <a:xfrm>
            <a:off x="2244436" y="3685309"/>
            <a:ext cx="8188036" cy="1233055"/>
            <a:chOff x="2244436" y="3685309"/>
            <a:chExt cx="8188036" cy="1233055"/>
          </a:xfrm>
        </p:grpSpPr>
        <p:sp>
          <p:nvSpPr>
            <p:cNvPr id="6" name="Rectangle 5"/>
            <p:cNvSpPr/>
            <p:nvPr/>
          </p:nvSpPr>
          <p:spPr>
            <a:xfrm>
              <a:off x="2244436" y="3685309"/>
              <a:ext cx="1025236" cy="401782"/>
            </a:xfrm>
            <a:prstGeom prst="rect">
              <a:avLst/>
            </a:prstGeom>
            <a:solidFill>
              <a:schemeClr val="accent2">
                <a:lumMod val="20000"/>
                <a:lumOff val="80000"/>
                <a:alpha val="19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4641272" y="3685309"/>
              <a:ext cx="4087092" cy="401782"/>
            </a:xfrm>
            <a:prstGeom prst="rect">
              <a:avLst/>
            </a:prstGeom>
            <a:solidFill>
              <a:schemeClr val="accent2">
                <a:lumMod val="20000"/>
                <a:lumOff val="80000"/>
                <a:alpha val="19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10072254" y="3685309"/>
              <a:ext cx="360218" cy="1233055"/>
            </a:xfrm>
            <a:prstGeom prst="rect">
              <a:avLst/>
            </a:prstGeom>
            <a:solidFill>
              <a:schemeClr val="accent2">
                <a:lumMod val="20000"/>
                <a:lumOff val="80000"/>
                <a:alpha val="19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9" name="Group 18"/>
          <p:cNvGrpSpPr/>
          <p:nvPr/>
        </p:nvGrpSpPr>
        <p:grpSpPr>
          <a:xfrm>
            <a:off x="3097648" y="5618010"/>
            <a:ext cx="6236852" cy="1201762"/>
            <a:chOff x="3097648" y="5618010"/>
            <a:chExt cx="6236852" cy="1201762"/>
          </a:xfrm>
        </p:grpSpPr>
        <p:grpSp>
          <p:nvGrpSpPr>
            <p:cNvPr id="18" name="Group 17"/>
            <p:cNvGrpSpPr/>
            <p:nvPr/>
          </p:nvGrpSpPr>
          <p:grpSpPr>
            <a:xfrm>
              <a:off x="3097648" y="5618010"/>
              <a:ext cx="6236852" cy="1201762"/>
              <a:chOff x="3097648" y="5618010"/>
              <a:chExt cx="6236852" cy="1201762"/>
            </a:xfrm>
          </p:grpSpPr>
          <mc:AlternateContent xmlns:mc="http://schemas.openxmlformats.org/markup-compatibility/2006" xmlns:a14="http://schemas.microsoft.com/office/drawing/2010/main">
            <mc:Choice Requires="a14">
              <p:sp>
                <p:nvSpPr>
                  <p:cNvPr id="11" name="TextBox 10"/>
                  <p:cNvSpPr txBox="1"/>
                  <p:nvPr/>
                </p:nvSpPr>
                <p:spPr>
                  <a:xfrm>
                    <a:off x="4100948" y="5618010"/>
                    <a:ext cx="41069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a:solidFill>
                                <a:schemeClr val="tx1">
                                  <a:lumMod val="75000"/>
                                  <a:lumOff val="25000"/>
                                </a:schemeClr>
                              </a:solidFill>
                              <a:latin typeface="Cambria Math" charset="0"/>
                            </a:rPr>
                            <m:t>=</m:t>
                          </m:r>
                        </m:oMath>
                      </m:oMathPara>
                    </a14:m>
                    <a:endParaRPr lang="en-US" dirty="0"/>
                  </a:p>
                </p:txBody>
              </p:sp>
            </mc:Choice>
            <mc:Fallback xmlns="">
              <p:sp>
                <p:nvSpPr>
                  <p:cNvPr id="11" name="TextBox 10"/>
                  <p:cNvSpPr txBox="1">
                    <a:spLocks noRot="1" noChangeAspect="1" noMove="1" noResize="1" noEditPoints="1" noAdjustHandles="1" noChangeArrowheads="1" noChangeShapeType="1" noTextEdit="1"/>
                  </p:cNvSpPr>
                  <p:nvPr/>
                </p:nvSpPr>
                <p:spPr>
                  <a:xfrm>
                    <a:off x="4100948" y="5618010"/>
                    <a:ext cx="410690" cy="369332"/>
                  </a:xfrm>
                  <a:prstGeom prst="rect">
                    <a:avLst/>
                  </a:prstGeom>
                  <a:blipFill rotWithShape="0">
                    <a:blip r:embed="rId3"/>
                    <a:stretch>
                      <a:fillRect/>
                    </a:stretch>
                  </a:blipFill>
                </p:spPr>
                <p:txBody>
                  <a:bodyPr/>
                  <a:lstStyle/>
                  <a:p>
                    <a:r>
                      <a:rPr lang="en-US">
                        <a:noFill/>
                      </a:rPr>
                      <a:t> </a:t>
                    </a:r>
                  </a:p>
                </p:txBody>
              </p:sp>
            </mc:Fallback>
          </mc:AlternateContent>
          <p:grpSp>
            <p:nvGrpSpPr>
              <p:cNvPr id="17" name="Group 16"/>
              <p:cNvGrpSpPr/>
              <p:nvPr/>
            </p:nvGrpSpPr>
            <p:grpSpPr>
              <a:xfrm>
                <a:off x="3097648" y="5625972"/>
                <a:ext cx="6236852" cy="1193800"/>
                <a:chOff x="3097648" y="5625972"/>
                <a:chExt cx="6236852" cy="1193800"/>
              </a:xfrm>
            </p:grpSpPr>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97648" y="5651093"/>
                  <a:ext cx="1003300" cy="381000"/>
                </a:xfrm>
                <a:prstGeom prst="rect">
                  <a:avLst/>
                </a:prstGeom>
              </p:spPr>
            </p:pic>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53500" y="5625972"/>
                  <a:ext cx="381000" cy="1193800"/>
                </a:xfrm>
                <a:prstGeom prst="rect">
                  <a:avLst/>
                </a:prstGeom>
              </p:spPr>
            </p:pic>
            <p:pic>
              <p:nvPicPr>
                <p:cNvPr id="14" name="Picture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41272" y="5625972"/>
                  <a:ext cx="3822700" cy="381000"/>
                </a:xfrm>
                <a:prstGeom prst="rect">
                  <a:avLst/>
                </a:prstGeom>
              </p:spPr>
            </p:pic>
          </p:grpSp>
        </p:grpSp>
        <mc:AlternateContent xmlns:mc="http://schemas.openxmlformats.org/markup-compatibility/2006" xmlns:a14="http://schemas.microsoft.com/office/drawing/2010/main">
          <mc:Choice Requires="a14">
            <p:sp>
              <p:nvSpPr>
                <p:cNvPr id="15" name="TextBox 14"/>
                <p:cNvSpPr txBox="1"/>
                <p:nvPr/>
              </p:nvSpPr>
              <p:spPr>
                <a:xfrm>
                  <a:off x="8323696" y="5618010"/>
                  <a:ext cx="80933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m:t>
                        </m:r>
                      </m:oMath>
                    </m:oMathPara>
                  </a14:m>
                  <a:endParaRPr lang="en-US" dirty="0"/>
                </a:p>
              </p:txBody>
            </p:sp>
          </mc:Choice>
          <mc:Fallback xmlns="">
            <p:sp>
              <p:nvSpPr>
                <p:cNvPr id="15" name="TextBox 14"/>
                <p:cNvSpPr txBox="1">
                  <a:spLocks noRot="1" noChangeAspect="1" noMove="1" noResize="1" noEditPoints="1" noAdjustHandles="1" noChangeArrowheads="1" noChangeShapeType="1" noTextEdit="1"/>
                </p:cNvSpPr>
                <p:nvPr/>
              </p:nvSpPr>
              <p:spPr>
                <a:xfrm>
                  <a:off x="8323696" y="5618010"/>
                  <a:ext cx="809335" cy="369332"/>
                </a:xfrm>
                <a:prstGeom prst="rect">
                  <a:avLst/>
                </a:prstGeom>
                <a:blipFill rotWithShape="0">
                  <a:blip r:embed="rId7"/>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3471346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Multiple Linear Regression</a:t>
            </a:r>
          </a:p>
        </p:txBody>
      </p:sp>
      <p:sp>
        <p:nvSpPr>
          <p:cNvPr id="3" name="Content Placeholder 2"/>
          <p:cNvSpPr>
            <a:spLocks noGrp="1"/>
          </p:cNvSpPr>
          <p:nvPr>
            <p:ph idx="1"/>
          </p:nvPr>
        </p:nvSpPr>
        <p:spPr/>
        <p:txBody>
          <a:bodyPr/>
          <a:lstStyle/>
          <a:p>
            <a:r>
              <a:rPr lang="en-US" sz="2400" dirty="0"/>
              <a:t>The model takes a simple algebraic form:</a:t>
            </a:r>
          </a:p>
          <a:p>
            <a:endParaRPr lang="en-US" sz="2400" dirty="0"/>
          </a:p>
          <a:p>
            <a:endParaRPr lang="en-US" sz="2400" dirty="0"/>
          </a:p>
          <a:p>
            <a:endParaRPr lang="en-US" sz="2400" dirty="0"/>
          </a:p>
          <a:p>
            <a:r>
              <a:rPr lang="en-US" sz="2400" dirty="0"/>
              <a:t>Thus, the MSE can be expressed in vector notation as</a:t>
            </a:r>
          </a:p>
          <a:p>
            <a:endParaRPr lang="en-US" sz="2400" dirty="0"/>
          </a:p>
          <a:p>
            <a:endParaRPr lang="en-US" sz="2400" dirty="0"/>
          </a:p>
          <a:p>
            <a:r>
              <a:rPr lang="en-US" sz="2400" dirty="0"/>
              <a:t>Minimizing the MSE using vector calculus yields, </a:t>
            </a:r>
          </a:p>
          <a:p>
            <a:r>
              <a:rPr lang="en-US" sz="2400" dirty="0"/>
              <a:t> </a:t>
            </a:r>
          </a:p>
          <a:p>
            <a:r>
              <a:rPr lang="en-US" sz="2400" dirty="0"/>
              <a:t> </a:t>
            </a:r>
          </a:p>
          <a:p>
            <a:endParaRPr lang="en-US" sz="2400" dirty="0"/>
          </a:p>
          <a:p>
            <a:endParaRPr lang="en-US" sz="2400" dirty="0"/>
          </a:p>
          <a:p>
            <a:endParaRPr lang="en-US" sz="2400" dirty="0"/>
          </a:p>
          <a:p>
            <a:r>
              <a:rPr lang="en-US" sz="2400" dirty="0"/>
              <a:t> </a:t>
            </a:r>
          </a:p>
          <a:p>
            <a:endParaRPr lang="en-US" sz="2400" dirty="0"/>
          </a:p>
        </p:txBody>
      </p:sp>
      <p:sp>
        <p:nvSpPr>
          <p:cNvPr id="4" name="Slide Number Placeholder 3"/>
          <p:cNvSpPr>
            <a:spLocks noGrp="1"/>
          </p:cNvSpPr>
          <p:nvPr>
            <p:ph type="sldNum" sz="quarter" idx="12"/>
          </p:nvPr>
        </p:nvSpPr>
        <p:spPr/>
        <p:txBody>
          <a:bodyPr/>
          <a:lstStyle/>
          <a:p>
            <a:fld id="{81B7CCDB-6D39-0547-B7B3-C80E39D6513A}" type="slidenum">
              <a:rPr lang="en-US" smtClean="0"/>
              <a:t>27</a:t>
            </a:fld>
            <a:endParaRPr lang="en-US"/>
          </a:p>
        </p:txBody>
      </p:sp>
      <p:pic>
        <p:nvPicPr>
          <p:cNvPr id="7" name="Picture 6"/>
          <p:cNvPicPr>
            <a:picLocks noChangeAspect="1"/>
          </p:cNvPicPr>
          <p:nvPr/>
        </p:nvPicPr>
        <p:blipFill>
          <a:blip r:embed="rId3"/>
          <a:stretch>
            <a:fillRect/>
          </a:stretch>
        </p:blipFill>
        <p:spPr>
          <a:xfrm>
            <a:off x="4368800" y="2023779"/>
            <a:ext cx="1940560" cy="335280"/>
          </a:xfrm>
          <a:prstGeom prst="rect">
            <a:avLst/>
          </a:prstGeom>
        </p:spPr>
      </p:pic>
      <p:pic>
        <p:nvPicPr>
          <p:cNvPr id="9" name="Picture 8"/>
          <p:cNvPicPr>
            <a:picLocks noChangeAspect="1"/>
          </p:cNvPicPr>
          <p:nvPr/>
        </p:nvPicPr>
        <p:blipFill>
          <a:blip r:embed="rId4"/>
          <a:stretch>
            <a:fillRect/>
          </a:stretch>
        </p:blipFill>
        <p:spPr>
          <a:xfrm>
            <a:off x="4079240" y="3383082"/>
            <a:ext cx="4033520" cy="751840"/>
          </a:xfrm>
          <a:prstGeom prst="rect">
            <a:avLst/>
          </a:prstGeom>
        </p:spPr>
      </p:pic>
      <p:pic>
        <p:nvPicPr>
          <p:cNvPr id="10" name="Picture 9"/>
          <p:cNvPicPr>
            <a:picLocks noChangeAspect="1"/>
          </p:cNvPicPr>
          <p:nvPr/>
        </p:nvPicPr>
        <p:blipFill>
          <a:blip r:embed="rId5"/>
          <a:stretch>
            <a:fillRect/>
          </a:stretch>
        </p:blipFill>
        <p:spPr>
          <a:xfrm>
            <a:off x="2921000" y="5066030"/>
            <a:ext cx="6350000" cy="782320"/>
          </a:xfrm>
          <a:prstGeom prst="rect">
            <a:avLst/>
          </a:prstGeom>
        </p:spPr>
      </p:pic>
    </p:spTree>
    <p:extLst>
      <p:ext uri="{BB962C8B-B14F-4D97-AF65-F5344CB8AC3E}">
        <p14:creationId xmlns:p14="http://schemas.microsoft.com/office/powerpoint/2010/main" val="2529128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50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50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1" name="Content Placeholder 2"/>
              <p:cNvSpPr txBox="1">
                <a:spLocks/>
              </p:cNvSpPr>
              <p:nvPr/>
            </p:nvSpPr>
            <p:spPr>
              <a:xfrm>
                <a:off x="932496" y="1134865"/>
                <a:ext cx="10327008" cy="3121921"/>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As with the simple linear regression, the standard errors can be calculated either using statistical modeling </a:t>
                </a:r>
              </a:p>
              <a:p>
                <a:endParaRPr lang="en-US" sz="2400" dirty="0"/>
              </a:p>
              <a:p>
                <a:pPr/>
                <a14:m>
                  <m:oMathPara xmlns:m="http://schemas.openxmlformats.org/officeDocument/2006/math">
                    <m:oMathParaPr>
                      <m:jc m:val="centerGroup"/>
                    </m:oMathParaPr>
                    <m:oMath xmlns:m="http://schemas.openxmlformats.org/officeDocument/2006/math">
                      <m:r>
                        <m:rPr>
                          <m:sty m:val="p"/>
                        </m:rPr>
                        <a:rPr lang="en-US" sz="3200" b="0" i="0" smtClean="0">
                          <a:latin typeface="Cambria Math" panose="02040503050406030204" pitchFamily="18" charset="0"/>
                        </a:rPr>
                        <m:t>Var</m:t>
                      </m:r>
                      <m:d>
                        <m:dPr>
                          <m:ctrlPr>
                            <a:rPr lang="en-US" sz="3200" i="1">
                              <a:latin typeface="Cambria Math" panose="02040503050406030204" pitchFamily="18" charset="0"/>
                            </a:rPr>
                          </m:ctrlPr>
                        </m:dPr>
                        <m:e>
                          <m:acc>
                            <m:accPr>
                              <m:chr m:val="̂"/>
                              <m:ctrlPr>
                                <a:rPr lang="en-US" sz="3200" b="0" i="1" dirty="0" smtClean="0">
                                  <a:latin typeface="Cambria Math" panose="02040503050406030204" pitchFamily="18" charset="0"/>
                                </a:rPr>
                              </m:ctrlPr>
                            </m:accPr>
                            <m:e>
                              <m:r>
                                <a:rPr lang="en-US" sz="3200" b="0" i="1" dirty="0" smtClean="0">
                                  <a:latin typeface="Cambria Math" panose="02040503050406030204" pitchFamily="18" charset="0"/>
                                </a:rPr>
                                <m:t>𝛽</m:t>
                              </m:r>
                            </m:e>
                          </m:acc>
                        </m:e>
                      </m:d>
                      <m:r>
                        <a:rPr lang="en-US" sz="3200" b="0" i="1" smtClean="0">
                          <a:latin typeface="Cambria Math" charset="0"/>
                        </a:rPr>
                        <m:t>=</m:t>
                      </m:r>
                      <m:sSup>
                        <m:sSupPr>
                          <m:ctrlPr>
                            <a:rPr lang="en-US" sz="3200" b="0" i="1" smtClean="0">
                              <a:latin typeface="Cambria Math" panose="02040503050406030204" pitchFamily="18" charset="0"/>
                            </a:rPr>
                          </m:ctrlPr>
                        </m:sSupPr>
                        <m:e>
                          <m:r>
                            <a:rPr lang="en-US" sz="3200" b="0" i="1" smtClean="0">
                              <a:latin typeface="Cambria Math" charset="0"/>
                            </a:rPr>
                            <m:t>𝜎</m:t>
                          </m:r>
                        </m:e>
                        <m:sup>
                          <m:r>
                            <a:rPr lang="en-US" sz="3200" b="0" i="1" smtClean="0">
                              <a:latin typeface="Cambria Math" charset="0"/>
                            </a:rPr>
                            <m:t>2</m:t>
                          </m:r>
                        </m:sup>
                      </m:sSup>
                      <m:sSup>
                        <m:sSupPr>
                          <m:ctrlPr>
                            <a:rPr lang="en-US" sz="3200" b="0" i="1" smtClean="0">
                              <a:latin typeface="Cambria Math" panose="02040503050406030204" pitchFamily="18" charset="0"/>
                            </a:rPr>
                          </m:ctrlPr>
                        </m:sSupPr>
                        <m:e>
                          <m:d>
                            <m:dPr>
                              <m:ctrlPr>
                                <a:rPr lang="en-US" sz="3200" b="0" i="1" smtClean="0">
                                  <a:latin typeface="Cambria Math" panose="02040503050406030204" pitchFamily="18" charset="0"/>
                                </a:rPr>
                              </m:ctrlPr>
                            </m:dPr>
                            <m:e>
                              <m:sSup>
                                <m:sSupPr>
                                  <m:ctrlPr>
                                    <a:rPr lang="en-US" sz="3200" b="0" i="1" smtClean="0">
                                      <a:latin typeface="Cambria Math" panose="02040503050406030204" pitchFamily="18" charset="0"/>
                                    </a:rPr>
                                  </m:ctrlPr>
                                </m:sSupPr>
                                <m:e>
                                  <m:r>
                                    <a:rPr lang="en-US" sz="3200" b="0" i="1" smtClean="0">
                                      <a:latin typeface="Cambria Math" charset="0"/>
                                    </a:rPr>
                                    <m:t>𝑋</m:t>
                                  </m:r>
                                </m:e>
                                <m:sup>
                                  <m:r>
                                    <a:rPr lang="en-US" sz="3200" b="0" i="1" smtClean="0">
                                      <a:latin typeface="Cambria Math" charset="0"/>
                                    </a:rPr>
                                    <m:t>𝑇</m:t>
                                  </m:r>
                                </m:sup>
                              </m:sSup>
                              <m:r>
                                <a:rPr lang="en-US" sz="3200" b="0" i="1" smtClean="0">
                                  <a:latin typeface="Cambria Math" charset="0"/>
                                </a:rPr>
                                <m:t>𝑋</m:t>
                              </m:r>
                            </m:e>
                          </m:d>
                        </m:e>
                        <m:sup>
                          <m:r>
                            <a:rPr lang="en-US" sz="3200" b="0" i="1" smtClean="0">
                              <a:latin typeface="Cambria Math" charset="0"/>
                            </a:rPr>
                            <m:t>−1</m:t>
                          </m:r>
                        </m:sup>
                      </m:sSup>
                    </m:oMath>
                  </m:oMathPara>
                </a14:m>
                <a:endParaRPr lang="en-US" sz="2400" dirty="0"/>
              </a:p>
              <a:p>
                <a:endParaRPr lang="en-US" sz="2400" dirty="0"/>
              </a:p>
              <a:p>
                <a:r>
                  <a:rPr lang="en-US" sz="2400" dirty="0"/>
                  <a:t>Alternatively, use the </a:t>
                </a:r>
                <a:r>
                  <a:rPr lang="en-US" sz="2400" b="1" dirty="0"/>
                  <a:t>bootstrap.</a:t>
                </a:r>
              </a:p>
              <a:p>
                <a:endParaRPr lang="en-US" sz="2400" dirty="0"/>
              </a:p>
              <a:p>
                <a:endParaRPr lang="en-US" sz="2400" dirty="0"/>
              </a:p>
            </p:txBody>
          </p:sp>
        </mc:Choice>
        <mc:Fallback xmlns="">
          <p:sp>
            <p:nvSpPr>
              <p:cNvPr id="11" name="Content Placeholder 2"/>
              <p:cNvSpPr txBox="1">
                <a:spLocks noRot="1" noChangeAspect="1" noMove="1" noResize="1" noEditPoints="1" noAdjustHandles="1" noChangeArrowheads="1" noChangeShapeType="1" noTextEdit="1"/>
              </p:cNvSpPr>
              <p:nvPr/>
            </p:nvSpPr>
            <p:spPr>
              <a:xfrm>
                <a:off x="932496" y="1134865"/>
                <a:ext cx="10327008" cy="3121921"/>
              </a:xfrm>
              <a:prstGeom prst="rect">
                <a:avLst/>
              </a:prstGeom>
              <a:blipFill>
                <a:blip r:embed="rId3"/>
                <a:stretch>
                  <a:fillRect l="-859" t="-1215"/>
                </a:stretch>
              </a:blipFill>
              <a:ln>
                <a:noFill/>
              </a:ln>
            </p:spPr>
            <p:txBody>
              <a:bodyPr/>
              <a:lstStyle/>
              <a:p>
                <a:r>
                  <a:rPr lang="en-US">
                    <a:noFill/>
                  </a:rPr>
                  <a:t> </a:t>
                </a:r>
              </a:p>
            </p:txBody>
          </p:sp>
        </mc:Fallback>
      </mc:AlternateContent>
      <p:sp>
        <p:nvSpPr>
          <p:cNvPr id="2" name="Title 1"/>
          <p:cNvSpPr>
            <a:spLocks noGrp="1"/>
          </p:cNvSpPr>
          <p:nvPr>
            <p:ph type="title"/>
          </p:nvPr>
        </p:nvSpPr>
        <p:spPr/>
        <p:txBody>
          <a:bodyPr/>
          <a:lstStyle/>
          <a:p>
            <a:r>
              <a:rPr lang="en-US" dirty="0"/>
              <a:t>Standard Errors for Multiple Linear Regression</a:t>
            </a:r>
          </a:p>
        </p:txBody>
      </p:sp>
      <p:sp>
        <p:nvSpPr>
          <p:cNvPr id="4" name="Slide Number Placeholder 3"/>
          <p:cNvSpPr>
            <a:spLocks noGrp="1"/>
          </p:cNvSpPr>
          <p:nvPr>
            <p:ph type="sldNum" sz="quarter" idx="12"/>
          </p:nvPr>
        </p:nvSpPr>
        <p:spPr/>
        <p:txBody>
          <a:bodyPr/>
          <a:lstStyle/>
          <a:p>
            <a:fld id="{81B7CCDB-6D39-0547-B7B3-C80E39D6513A}" type="slidenum">
              <a:rPr lang="en-US" smtClean="0"/>
              <a:t>28</a:t>
            </a:fld>
            <a:endParaRPr lang="en-US"/>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99254" y="2896278"/>
            <a:ext cx="4925786" cy="3283858"/>
          </a:xfrm>
          <a:prstGeom prst="rect">
            <a:avLst/>
          </a:prstGeom>
        </p:spPr>
      </p:pic>
    </p:spTree>
    <p:extLst>
      <p:ext uri="{BB962C8B-B14F-4D97-AF65-F5344CB8AC3E}">
        <p14:creationId xmlns:p14="http://schemas.microsoft.com/office/powerpoint/2010/main" val="4199542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Collinearity</a:t>
            </a:r>
          </a:p>
        </p:txBody>
      </p:sp>
      <p:sp>
        <p:nvSpPr>
          <p:cNvPr id="3" name="Content Placeholder 2"/>
          <p:cNvSpPr>
            <a:spLocks noGrp="1"/>
          </p:cNvSpPr>
          <p:nvPr>
            <p:ph idx="1"/>
          </p:nvPr>
        </p:nvSpPr>
        <p:spPr/>
        <p:txBody>
          <a:bodyPr/>
          <a:lstStyle/>
          <a:p>
            <a:r>
              <a:rPr lang="en-US" b="1" dirty="0"/>
              <a:t>Collinearity</a:t>
            </a:r>
            <a:r>
              <a:rPr lang="en-US" dirty="0"/>
              <a:t> (sometimes called multicollinearity) refers to the case in which two or more predictors are correlated (related). </a:t>
            </a:r>
          </a:p>
          <a:p>
            <a:endParaRPr lang="en-US" dirty="0"/>
          </a:p>
          <a:p>
            <a:r>
              <a:rPr lang="en-US" dirty="0"/>
              <a:t>We will re-visit collinearity in the next lecture when we address </a:t>
            </a:r>
            <a:r>
              <a:rPr lang="en-US" b="1" dirty="0">
                <a:solidFill>
                  <a:srgbClr val="C00000"/>
                </a:solidFill>
              </a:rPr>
              <a:t>overfitting</a:t>
            </a:r>
            <a:r>
              <a:rPr lang="en-US" dirty="0"/>
              <a:t>, but for now we want to examine how does collinearity affects our confidence on the coefficients and consequently on the importance of those coefficients. </a:t>
            </a:r>
          </a:p>
          <a:p>
            <a:endParaRPr lang="en-US" dirty="0"/>
          </a:p>
          <a:p>
            <a:endParaRPr lang="en-US" dirty="0"/>
          </a:p>
        </p:txBody>
      </p:sp>
      <p:sp>
        <p:nvSpPr>
          <p:cNvPr id="6" name="Slide Number Placeholder 5"/>
          <p:cNvSpPr>
            <a:spLocks noGrp="1"/>
          </p:cNvSpPr>
          <p:nvPr>
            <p:ph type="sldNum" sz="quarter" idx="12"/>
          </p:nvPr>
        </p:nvSpPr>
        <p:spPr/>
        <p:txBody>
          <a:bodyPr/>
          <a:lstStyle/>
          <a:p>
            <a:fld id="{81B7CCDB-6D39-0547-B7B3-C80E39D6513A}" type="slidenum">
              <a:rPr lang="en-US" smtClean="0"/>
              <a:t>29</a:t>
            </a:fld>
            <a:endParaRPr lang="en-US"/>
          </a:p>
        </p:txBody>
      </p:sp>
    </p:spTree>
    <p:extLst>
      <p:ext uri="{BB962C8B-B14F-4D97-AF65-F5344CB8AC3E}">
        <p14:creationId xmlns:p14="http://schemas.microsoft.com/office/powerpoint/2010/main" val="312888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Lecture Outline </a:t>
            </a:r>
            <a:br>
              <a:rPr lang="en-US" dirty="0"/>
            </a:b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19128" y="840932"/>
                <a:ext cx="10102809" cy="5331268"/>
              </a:xfrm>
              <a:noFill/>
              <a:ln w="12700">
                <a:noFill/>
              </a:ln>
              <a:effectLst/>
            </p:spPr>
            <p:txBody>
              <a:bodyPr/>
              <a:lstStyle/>
              <a:p>
                <a:pPr>
                  <a:spcBef>
                    <a:spcPts val="600"/>
                  </a:spcBef>
                </a:pPr>
                <a:r>
                  <a:rPr lang="en-US" sz="2400" dirty="0"/>
                  <a:t>Brief Recap</a:t>
                </a:r>
              </a:p>
              <a:p>
                <a:pPr>
                  <a:spcBef>
                    <a:spcPts val="600"/>
                  </a:spcBef>
                </a:pPr>
                <a:r>
                  <a:rPr lang="en-US" sz="2400" dirty="0"/>
                  <a:t>How well do we know </a:t>
                </a:r>
                <a14:m>
                  <m:oMath xmlns:m="http://schemas.openxmlformats.org/officeDocument/2006/math">
                    <m:acc>
                      <m:accPr>
                        <m:chr m:val="̂"/>
                        <m:ctrlPr>
                          <a:rPr lang="en-US" sz="2400" i="1">
                            <a:latin typeface="Cambria Math" panose="02040503050406030204" pitchFamily="18" charset="0"/>
                          </a:rPr>
                        </m:ctrlPr>
                      </m:accPr>
                      <m:e>
                        <m:r>
                          <a:rPr lang="en-US" sz="2400" i="1">
                            <a:latin typeface="Cambria Math" charset="0"/>
                          </a:rPr>
                          <m:t>𝑓</m:t>
                        </m:r>
                      </m:e>
                    </m:acc>
                  </m:oMath>
                </a14:m>
                <a:r>
                  <a:rPr lang="en-US" sz="2400" dirty="0"/>
                  <a:t> </a:t>
                </a:r>
              </a:p>
              <a:p>
                <a:pPr>
                  <a:spcBef>
                    <a:spcPts val="600"/>
                  </a:spcBef>
                </a:pPr>
                <a:r>
                  <a:rPr lang="en-US" sz="2400" dirty="0"/>
                  <a:t>	    Confidence and Prediction Intervals around our </a:t>
                </a:r>
                <a14:m>
                  <m:oMath xmlns:m="http://schemas.openxmlformats.org/officeDocument/2006/math">
                    <m:acc>
                      <m:accPr>
                        <m:chr m:val="̂"/>
                        <m:ctrlPr>
                          <a:rPr lang="en-US" sz="2400" i="1">
                            <a:latin typeface="Cambria Math" panose="02040503050406030204" pitchFamily="18" charset="0"/>
                          </a:rPr>
                        </m:ctrlPr>
                      </m:accPr>
                      <m:e>
                        <m:r>
                          <a:rPr lang="en-US" sz="2400" i="1">
                            <a:latin typeface="Cambria Math" charset="0"/>
                          </a:rPr>
                          <m:t>𝑓</m:t>
                        </m:r>
                      </m:e>
                    </m:acc>
                    <m:r>
                      <a:rPr lang="en-US" sz="2400" i="1">
                        <a:latin typeface="Cambria Math" charset="0"/>
                      </a:rPr>
                      <m:t> </m:t>
                    </m:r>
                  </m:oMath>
                </a14:m>
                <a:endParaRPr lang="en-US" sz="2400" dirty="0"/>
              </a:p>
              <a:p>
                <a:pPr>
                  <a:spcBef>
                    <a:spcPts val="600"/>
                  </a:spcBef>
                </a:pPr>
                <a:r>
                  <a:rPr lang="en-US" sz="2400" dirty="0">
                    <a:latin typeface="Karla" charset="0"/>
                    <a:ea typeface="Karla" charset="0"/>
                    <a:cs typeface="Karla" charset="0"/>
                  </a:rPr>
                  <a:t>Multiple Regression</a:t>
                </a:r>
              </a:p>
              <a:p>
                <a:pPr lvl="1" indent="0">
                  <a:spcBef>
                    <a:spcPts val="600"/>
                  </a:spcBef>
                  <a:buNone/>
                </a:pPr>
                <a:r>
                  <a:rPr lang="en-US" dirty="0">
                    <a:latin typeface="Karla" charset="0"/>
                    <a:ea typeface="Karla" charset="0"/>
                    <a:cs typeface="Karla" charset="0"/>
                  </a:rPr>
                  <a:t>Formulation using Linear Algebra</a:t>
                </a:r>
              </a:p>
              <a:p>
                <a:pPr>
                  <a:spcBef>
                    <a:spcPts val="600"/>
                  </a:spcBef>
                </a:pPr>
                <a:r>
                  <a:rPr lang="en-US" sz="2400" dirty="0">
                    <a:latin typeface="Karla" charset="0"/>
                    <a:ea typeface="Karla" charset="0"/>
                    <a:cs typeface="Karla" charset="0"/>
                  </a:rPr>
                  <a:t>Categorical Predictors</a:t>
                </a:r>
              </a:p>
              <a:p>
                <a:pPr>
                  <a:spcBef>
                    <a:spcPts val="600"/>
                  </a:spcBef>
                </a:pPr>
                <a:r>
                  <a:rPr lang="en-US" sz="2400" dirty="0">
                    <a:solidFill>
                      <a:schemeClr val="tx1">
                        <a:lumMod val="75000"/>
                        <a:lumOff val="25000"/>
                      </a:schemeClr>
                    </a:solidFill>
                    <a:latin typeface="Karla" charset="0"/>
                    <a:ea typeface="Karla" charset="0"/>
                    <a:cs typeface="Karla" charset="0"/>
                  </a:rPr>
                  <a:t>Interaction Terms </a:t>
                </a:r>
                <a:endParaRPr lang="en-US" sz="2400" dirty="0">
                  <a:latin typeface="Karla" charset="0"/>
                  <a:ea typeface="Karla" charset="0"/>
                  <a:cs typeface="Karla" charset="0"/>
                </a:endParaRPr>
              </a:p>
              <a:p>
                <a:pPr>
                  <a:spcBef>
                    <a:spcPts val="600"/>
                  </a:spcBef>
                </a:pPr>
                <a:r>
                  <a:rPr lang="en-US" sz="2400" dirty="0">
                    <a:solidFill>
                      <a:schemeClr val="tx1">
                        <a:lumMod val="75000"/>
                        <a:lumOff val="25000"/>
                      </a:schemeClr>
                    </a:solidFill>
                    <a:latin typeface="Karla" charset="0"/>
                    <a:ea typeface="Karla" charset="0"/>
                    <a:cs typeface="Karla" charset="0"/>
                  </a:rPr>
                  <a:t>Polynomial Regression </a:t>
                </a:r>
              </a:p>
              <a:p>
                <a:pPr lvl="1" indent="0">
                  <a:spcBef>
                    <a:spcPts val="600"/>
                  </a:spcBef>
                  <a:buNone/>
                </a:pPr>
                <a:r>
                  <a:rPr lang="en-US" dirty="0">
                    <a:solidFill>
                      <a:schemeClr val="tx1">
                        <a:lumMod val="75000"/>
                        <a:lumOff val="25000"/>
                      </a:schemeClr>
                    </a:solidFill>
                    <a:latin typeface="Karla" charset="0"/>
                    <a:ea typeface="Karla" charset="0"/>
                    <a:cs typeface="Karla" charset="0"/>
                  </a:rPr>
                  <a:t>Linear Algebra Formulation</a:t>
                </a:r>
              </a:p>
              <a:p>
                <a:pPr>
                  <a:spcBef>
                    <a:spcPts val="600"/>
                  </a:spcBef>
                </a:pPr>
                <a:r>
                  <a:rPr lang="en-US" sz="2400" dirty="0">
                    <a:solidFill>
                      <a:schemeClr val="tx1">
                        <a:lumMod val="75000"/>
                        <a:lumOff val="25000"/>
                      </a:schemeClr>
                    </a:solidFill>
                    <a:latin typeface="Karla" charset="0"/>
                    <a:ea typeface="Karla" charset="0"/>
                    <a:cs typeface="Karla" charset="0"/>
                  </a:rPr>
                  <a:t>Overfitting</a:t>
                </a:r>
              </a:p>
              <a:p>
                <a:pPr>
                  <a:spcBef>
                    <a:spcPts val="600"/>
                  </a:spcBef>
                </a:pPr>
                <a:r>
                  <a:rPr lang="en-US" sz="2400" dirty="0">
                    <a:solidFill>
                      <a:schemeClr val="tx1">
                        <a:lumMod val="75000"/>
                        <a:lumOff val="25000"/>
                      </a:schemeClr>
                    </a:solidFill>
                    <a:latin typeface="Karla" charset="0"/>
                    <a:ea typeface="Karla" charset="0"/>
                    <a:cs typeface="Karla" charset="0"/>
                  </a:rPr>
                  <a:t>Variable Selection</a:t>
                </a:r>
              </a:p>
              <a:p>
                <a:pPr>
                  <a:spcBef>
                    <a:spcPts val="600"/>
                  </a:spcBef>
                </a:pPr>
                <a:r>
                  <a:rPr lang="en-US" sz="2400" dirty="0">
                    <a:solidFill>
                      <a:schemeClr val="tx1">
                        <a:lumMod val="75000"/>
                        <a:lumOff val="25000"/>
                      </a:schemeClr>
                    </a:solidFill>
                    <a:latin typeface="Karla" charset="0"/>
                    <a:ea typeface="Karla" charset="0"/>
                    <a:cs typeface="Karla" charset="0"/>
                  </a:rPr>
                  <a:t>Bias vs. Variance</a:t>
                </a:r>
              </a:p>
              <a:p>
                <a:pPr>
                  <a:spcBef>
                    <a:spcPts val="600"/>
                  </a:spcBef>
                </a:pPr>
                <a:endParaRPr lang="en-US" sz="2400" dirty="0">
                  <a:solidFill>
                    <a:schemeClr val="tx1">
                      <a:lumMod val="75000"/>
                      <a:lumOff val="25000"/>
                    </a:schemeClr>
                  </a:solidFill>
                  <a:latin typeface="Karla" charset="0"/>
                  <a:ea typeface="Karla" charset="0"/>
                  <a:cs typeface="Karla" charset="0"/>
                </a:endParaRPr>
              </a:p>
              <a:p>
                <a:pPr>
                  <a:spcBef>
                    <a:spcPts val="600"/>
                  </a:spcBef>
                </a:pPr>
                <a:endParaRPr lang="en-US" sz="2400" dirty="0">
                  <a:solidFill>
                    <a:schemeClr val="tx1">
                      <a:lumMod val="75000"/>
                      <a:lumOff val="25000"/>
                    </a:schemeClr>
                  </a:solidFill>
                  <a:latin typeface="Karla" charset="0"/>
                  <a:ea typeface="Karla" charset="0"/>
                  <a:cs typeface="Karla"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19128" y="840932"/>
                <a:ext cx="10102809" cy="5331268"/>
              </a:xfrm>
              <a:blipFill>
                <a:blip r:embed="rId2"/>
                <a:stretch>
                  <a:fillRect l="-753" t="-713" b="-3088"/>
                </a:stretch>
              </a:blipFill>
              <a:ln w="12700">
                <a:noFill/>
              </a:ln>
              <a:effectLst/>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3</a:t>
            </a:fld>
            <a:endParaRPr lang="en-US"/>
          </a:p>
        </p:txBody>
      </p:sp>
    </p:spTree>
    <p:extLst>
      <p:ext uri="{BB962C8B-B14F-4D97-AF65-F5344CB8AC3E}">
        <p14:creationId xmlns:p14="http://schemas.microsoft.com/office/powerpoint/2010/main" val="2991381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Collinearity</a:t>
            </a:r>
          </a:p>
        </p:txBody>
      </p:sp>
      <p:sp>
        <p:nvSpPr>
          <p:cNvPr id="10" name="Content Placeholder 2"/>
          <p:cNvSpPr>
            <a:spLocks noGrp="1"/>
          </p:cNvSpPr>
          <p:nvPr>
            <p:ph idx="1"/>
          </p:nvPr>
        </p:nvSpPr>
        <p:spPr>
          <a:xfrm>
            <a:off x="880084" y="1028399"/>
            <a:ext cx="4004344" cy="500917"/>
          </a:xfrm>
        </p:spPr>
        <p:txBody>
          <a:bodyPr/>
          <a:lstStyle/>
          <a:p>
            <a:r>
              <a:rPr lang="en-US" sz="2400" b="1" dirty="0"/>
              <a:t>Three individual models</a:t>
            </a:r>
          </a:p>
        </p:txBody>
      </p:sp>
      <p:sp>
        <p:nvSpPr>
          <p:cNvPr id="4" name="Slide Number Placeholder 3"/>
          <p:cNvSpPr>
            <a:spLocks noGrp="1"/>
          </p:cNvSpPr>
          <p:nvPr>
            <p:ph type="sldNum" sz="quarter" idx="12"/>
          </p:nvPr>
        </p:nvSpPr>
        <p:spPr/>
        <p:txBody>
          <a:bodyPr/>
          <a:lstStyle/>
          <a:p>
            <a:fld id="{81B7CCDB-6D39-0547-B7B3-C80E39D6513A}" type="slidenum">
              <a:rPr lang="en-US" smtClean="0"/>
              <a:t>30</a:t>
            </a:fld>
            <a:endParaRPr lang="en-US"/>
          </a:p>
        </p:txBody>
      </p:sp>
      <p:graphicFrame>
        <p:nvGraphicFramePr>
          <p:cNvPr id="5" name="Table 4"/>
          <p:cNvGraphicFramePr>
            <a:graphicFrameLocks noGrp="1"/>
          </p:cNvGraphicFramePr>
          <p:nvPr>
            <p:extLst/>
          </p:nvPr>
        </p:nvGraphicFramePr>
        <p:xfrm>
          <a:off x="172585" y="4846877"/>
          <a:ext cx="5518531" cy="1195338"/>
        </p:xfrm>
        <a:graphic>
          <a:graphicData uri="http://schemas.openxmlformats.org/drawingml/2006/table">
            <a:tbl>
              <a:tblPr firstRow="1" bandRow="1">
                <a:tableStyleId>{616DA210-FB5B-4158-B5E0-FEB733F419BA}</a:tableStyleId>
              </a:tblPr>
              <a:tblGrid>
                <a:gridCol w="755968">
                  <a:extLst>
                    <a:ext uri="{9D8B030D-6E8A-4147-A177-3AD203B41FA5}">
                      <a16:colId xmlns:a16="http://schemas.microsoft.com/office/drawing/2014/main" val="20000"/>
                    </a:ext>
                  </a:extLst>
                </a:gridCol>
                <a:gridCol w="916115">
                  <a:extLst>
                    <a:ext uri="{9D8B030D-6E8A-4147-A177-3AD203B41FA5}">
                      <a16:colId xmlns:a16="http://schemas.microsoft.com/office/drawing/2014/main" val="20001"/>
                    </a:ext>
                  </a:extLst>
                </a:gridCol>
                <a:gridCol w="871855">
                  <a:extLst>
                    <a:ext uri="{9D8B030D-6E8A-4147-A177-3AD203B41FA5}">
                      <a16:colId xmlns:a16="http://schemas.microsoft.com/office/drawing/2014/main" val="20002"/>
                    </a:ext>
                  </a:extLst>
                </a:gridCol>
                <a:gridCol w="1171893">
                  <a:extLst>
                    <a:ext uri="{9D8B030D-6E8A-4147-A177-3AD203B41FA5}">
                      <a16:colId xmlns:a16="http://schemas.microsoft.com/office/drawing/2014/main" val="20003"/>
                    </a:ext>
                  </a:extLst>
                </a:gridCol>
                <a:gridCol w="871855">
                  <a:extLst>
                    <a:ext uri="{9D8B030D-6E8A-4147-A177-3AD203B41FA5}">
                      <a16:colId xmlns:a16="http://schemas.microsoft.com/office/drawing/2014/main" val="20004"/>
                    </a:ext>
                  </a:extLst>
                </a:gridCol>
                <a:gridCol w="930845">
                  <a:extLst>
                    <a:ext uri="{9D8B030D-6E8A-4147-A177-3AD203B41FA5}">
                      <a16:colId xmlns:a16="http://schemas.microsoft.com/office/drawing/2014/main" val="20005"/>
                    </a:ext>
                  </a:extLst>
                </a:gridCol>
              </a:tblGrid>
              <a:tr h="438562">
                <a:tc>
                  <a:txBody>
                    <a:bodyPr/>
                    <a:lstStyle/>
                    <a:p>
                      <a:r>
                        <a:t>Coef.</a:t>
                      </a:r>
                    </a:p>
                  </a:txBody>
                  <a:tcPr/>
                </a:tc>
                <a:tc>
                  <a:txBody>
                    <a:bodyPr/>
                    <a:lstStyle/>
                    <a:p>
                      <a:r>
                        <a:t>Std.Err.</a:t>
                      </a:r>
                    </a:p>
                  </a:txBody>
                  <a:tcPr/>
                </a:tc>
                <a:tc>
                  <a:txBody>
                    <a:bodyPr/>
                    <a:lstStyle/>
                    <a:p>
                      <a:r>
                        <a:t>t</a:t>
                      </a:r>
                    </a:p>
                  </a:txBody>
                  <a:tcPr/>
                </a:tc>
                <a:tc>
                  <a:txBody>
                    <a:bodyPr/>
                    <a:lstStyle/>
                    <a:p>
                      <a:r>
                        <a:t>P&gt;|t|</a:t>
                      </a:r>
                    </a:p>
                  </a:txBody>
                  <a:tcPr/>
                </a:tc>
                <a:tc>
                  <a:txBody>
                    <a:bodyPr/>
                    <a:lstStyle/>
                    <a:p>
                      <a:r>
                        <a:t>[0.025</a:t>
                      </a:r>
                    </a:p>
                  </a:txBody>
                  <a:tcPr/>
                </a:tc>
                <a:tc>
                  <a:txBody>
                    <a:bodyPr/>
                    <a:lstStyle/>
                    <a:p>
                      <a:r>
                        <a:rPr dirty="0"/>
                        <a:t>0.975]</a:t>
                      </a:r>
                    </a:p>
                  </a:txBody>
                  <a:tcPr/>
                </a:tc>
                <a:extLst>
                  <a:ext uri="{0D108BD9-81ED-4DB2-BD59-A6C34878D82A}">
                    <a16:rowId xmlns:a16="http://schemas.microsoft.com/office/drawing/2014/main" val="10000"/>
                  </a:ext>
                </a:extLst>
              </a:tr>
              <a:tr h="369476">
                <a:tc>
                  <a:txBody>
                    <a:bodyPr/>
                    <a:lstStyle/>
                    <a:p>
                      <a:r>
                        <a:rPr dirty="0"/>
                        <a:t>11.5</a:t>
                      </a:r>
                      <a:r>
                        <a:rPr lang="en-US" dirty="0"/>
                        <a:t>5</a:t>
                      </a:r>
                      <a:endParaRPr dirty="0"/>
                    </a:p>
                  </a:txBody>
                  <a:tcPr/>
                </a:tc>
                <a:tc>
                  <a:txBody>
                    <a:bodyPr/>
                    <a:lstStyle/>
                    <a:p>
                      <a:r>
                        <a:rPr dirty="0"/>
                        <a:t>0.576</a:t>
                      </a:r>
                    </a:p>
                  </a:txBody>
                  <a:tcPr/>
                </a:tc>
                <a:tc>
                  <a:txBody>
                    <a:bodyPr/>
                    <a:lstStyle/>
                    <a:p>
                      <a:r>
                        <a:rPr dirty="0"/>
                        <a:t>20.036</a:t>
                      </a:r>
                    </a:p>
                  </a:txBody>
                  <a:tcPr/>
                </a:tc>
                <a:tc>
                  <a:txBody>
                    <a:bodyPr/>
                    <a:lstStyle/>
                    <a:p>
                      <a:r>
                        <a:rPr dirty="0"/>
                        <a:t>1.628e-49</a:t>
                      </a:r>
                    </a:p>
                  </a:txBody>
                  <a:tcPr/>
                </a:tc>
                <a:tc>
                  <a:txBody>
                    <a:bodyPr/>
                    <a:lstStyle/>
                    <a:p>
                      <a:r>
                        <a:rPr dirty="0"/>
                        <a:t>10.414</a:t>
                      </a:r>
                    </a:p>
                  </a:txBody>
                  <a:tcPr/>
                </a:tc>
                <a:tc>
                  <a:txBody>
                    <a:bodyPr/>
                    <a:lstStyle/>
                    <a:p>
                      <a:r>
                        <a:rPr dirty="0"/>
                        <a:t>12.688</a:t>
                      </a:r>
                    </a:p>
                  </a:txBody>
                  <a:tcPr/>
                </a:tc>
                <a:extLst>
                  <a:ext uri="{0D108BD9-81ED-4DB2-BD59-A6C34878D82A}">
                    <a16:rowId xmlns:a16="http://schemas.microsoft.com/office/drawing/2014/main" val="10001"/>
                  </a:ext>
                </a:extLst>
              </a:tr>
              <a:tr h="387300">
                <a:tc>
                  <a:txBody>
                    <a:bodyPr/>
                    <a:lstStyle/>
                    <a:p>
                      <a:r>
                        <a:rPr dirty="0"/>
                        <a:t>0.074</a:t>
                      </a:r>
                    </a:p>
                  </a:txBody>
                  <a:tcPr>
                    <a:solidFill>
                      <a:schemeClr val="accent3">
                        <a:lumMod val="40000"/>
                        <a:lumOff val="60000"/>
                      </a:schemeClr>
                    </a:solidFill>
                  </a:tcPr>
                </a:tc>
                <a:tc>
                  <a:txBody>
                    <a:bodyPr/>
                    <a:lstStyle/>
                    <a:p>
                      <a:r>
                        <a:rPr dirty="0"/>
                        <a:t>0.014</a:t>
                      </a:r>
                    </a:p>
                  </a:txBody>
                  <a:tcPr>
                    <a:solidFill>
                      <a:schemeClr val="accent3">
                        <a:lumMod val="40000"/>
                        <a:lumOff val="60000"/>
                      </a:schemeClr>
                    </a:solidFill>
                  </a:tcPr>
                </a:tc>
                <a:tc>
                  <a:txBody>
                    <a:bodyPr/>
                    <a:lstStyle/>
                    <a:p>
                      <a:r>
                        <a:rPr dirty="0"/>
                        <a:t>5.134</a:t>
                      </a:r>
                    </a:p>
                  </a:txBody>
                  <a:tcPr>
                    <a:solidFill>
                      <a:schemeClr val="accent3">
                        <a:lumMod val="40000"/>
                        <a:lumOff val="60000"/>
                      </a:schemeClr>
                    </a:solidFill>
                  </a:tcPr>
                </a:tc>
                <a:tc>
                  <a:txBody>
                    <a:bodyPr/>
                    <a:lstStyle/>
                    <a:p>
                      <a:r>
                        <a:rPr dirty="0"/>
                        <a:t>6.734e-07</a:t>
                      </a:r>
                    </a:p>
                  </a:txBody>
                  <a:tcPr>
                    <a:solidFill>
                      <a:schemeClr val="accent3">
                        <a:lumMod val="40000"/>
                        <a:lumOff val="60000"/>
                      </a:schemeClr>
                    </a:solidFill>
                  </a:tcPr>
                </a:tc>
                <a:tc>
                  <a:txBody>
                    <a:bodyPr/>
                    <a:lstStyle/>
                    <a:p>
                      <a:r>
                        <a:rPr dirty="0"/>
                        <a:t>0.0456</a:t>
                      </a:r>
                    </a:p>
                  </a:txBody>
                  <a:tcPr>
                    <a:solidFill>
                      <a:schemeClr val="accent3">
                        <a:lumMod val="40000"/>
                        <a:lumOff val="60000"/>
                      </a:schemeClr>
                    </a:solidFill>
                  </a:tcPr>
                </a:tc>
                <a:tc>
                  <a:txBody>
                    <a:bodyPr/>
                    <a:lstStyle/>
                    <a:p>
                      <a:r>
                        <a:rPr dirty="0"/>
                        <a:t>0.102</a:t>
                      </a:r>
                    </a:p>
                  </a:txBody>
                  <a:tcPr>
                    <a:solidFill>
                      <a:schemeClr val="accent3">
                        <a:lumMod val="40000"/>
                        <a:lumOff val="60000"/>
                      </a:schemeClr>
                    </a:solidFill>
                  </a:tcPr>
                </a:tc>
                <a:extLst>
                  <a:ext uri="{0D108BD9-81ED-4DB2-BD59-A6C34878D82A}">
                    <a16:rowId xmlns:a16="http://schemas.microsoft.com/office/drawing/2014/main" val="10002"/>
                  </a:ext>
                </a:extLst>
              </a:tr>
            </a:tbl>
          </a:graphicData>
        </a:graphic>
      </p:graphicFrame>
      <p:graphicFrame>
        <p:nvGraphicFramePr>
          <p:cNvPr id="7" name="Table 6"/>
          <p:cNvGraphicFramePr>
            <a:graphicFrameLocks noGrp="1"/>
          </p:cNvGraphicFramePr>
          <p:nvPr>
            <p:extLst/>
          </p:nvPr>
        </p:nvGraphicFramePr>
        <p:xfrm>
          <a:off x="182578" y="1792621"/>
          <a:ext cx="5399356" cy="1127305"/>
        </p:xfrm>
        <a:graphic>
          <a:graphicData uri="http://schemas.openxmlformats.org/drawingml/2006/table">
            <a:tbl>
              <a:tblPr firstRow="1" bandRow="1">
                <a:tableStyleId>{616DA210-FB5B-4158-B5E0-FEB733F419BA}</a:tableStyleId>
              </a:tblPr>
              <a:tblGrid>
                <a:gridCol w="755968">
                  <a:extLst>
                    <a:ext uri="{9D8B030D-6E8A-4147-A177-3AD203B41FA5}">
                      <a16:colId xmlns:a16="http://schemas.microsoft.com/office/drawing/2014/main" val="20000"/>
                    </a:ext>
                  </a:extLst>
                </a:gridCol>
                <a:gridCol w="950558">
                  <a:extLst>
                    <a:ext uri="{9D8B030D-6E8A-4147-A177-3AD203B41FA5}">
                      <a16:colId xmlns:a16="http://schemas.microsoft.com/office/drawing/2014/main" val="20001"/>
                    </a:ext>
                  </a:extLst>
                </a:gridCol>
                <a:gridCol w="871855">
                  <a:extLst>
                    <a:ext uri="{9D8B030D-6E8A-4147-A177-3AD203B41FA5}">
                      <a16:colId xmlns:a16="http://schemas.microsoft.com/office/drawing/2014/main" val="20002"/>
                    </a:ext>
                  </a:extLst>
                </a:gridCol>
                <a:gridCol w="1200000">
                  <a:extLst>
                    <a:ext uri="{9D8B030D-6E8A-4147-A177-3AD203B41FA5}">
                      <a16:colId xmlns:a16="http://schemas.microsoft.com/office/drawing/2014/main" val="20003"/>
                    </a:ext>
                  </a:extLst>
                </a:gridCol>
                <a:gridCol w="833755">
                  <a:extLst>
                    <a:ext uri="{9D8B030D-6E8A-4147-A177-3AD203B41FA5}">
                      <a16:colId xmlns:a16="http://schemas.microsoft.com/office/drawing/2014/main" val="20004"/>
                    </a:ext>
                  </a:extLst>
                </a:gridCol>
                <a:gridCol w="787220">
                  <a:extLst>
                    <a:ext uri="{9D8B030D-6E8A-4147-A177-3AD203B41FA5}">
                      <a16:colId xmlns:a16="http://schemas.microsoft.com/office/drawing/2014/main" val="20005"/>
                    </a:ext>
                  </a:extLst>
                </a:gridCol>
              </a:tblGrid>
              <a:tr h="0">
                <a:tc>
                  <a:txBody>
                    <a:bodyPr/>
                    <a:lstStyle/>
                    <a:p>
                      <a:r>
                        <a:t>Coef.</a:t>
                      </a:r>
                    </a:p>
                  </a:txBody>
                  <a:tcPr/>
                </a:tc>
                <a:tc>
                  <a:txBody>
                    <a:bodyPr/>
                    <a:lstStyle/>
                    <a:p>
                      <a:r>
                        <a:t>Std.Err.</a:t>
                      </a:r>
                    </a:p>
                  </a:txBody>
                  <a:tcPr/>
                </a:tc>
                <a:tc>
                  <a:txBody>
                    <a:bodyPr/>
                    <a:lstStyle/>
                    <a:p>
                      <a:r>
                        <a:rPr dirty="0"/>
                        <a:t>t</a:t>
                      </a:r>
                    </a:p>
                  </a:txBody>
                  <a:tcPr/>
                </a:tc>
                <a:tc>
                  <a:txBody>
                    <a:bodyPr/>
                    <a:lstStyle/>
                    <a:p>
                      <a:r>
                        <a:rPr dirty="0"/>
                        <a:t>P&gt;|t|</a:t>
                      </a:r>
                    </a:p>
                  </a:txBody>
                  <a:tcPr/>
                </a:tc>
                <a:tc>
                  <a:txBody>
                    <a:bodyPr/>
                    <a:lstStyle/>
                    <a:p>
                      <a:r>
                        <a:rPr dirty="0"/>
                        <a:t>[0.025</a:t>
                      </a:r>
                    </a:p>
                  </a:txBody>
                  <a:tcPr/>
                </a:tc>
                <a:tc>
                  <a:txBody>
                    <a:bodyPr/>
                    <a:lstStyle/>
                    <a:p>
                      <a:r>
                        <a:t>0.975]</a:t>
                      </a:r>
                    </a:p>
                  </a:txBody>
                  <a:tcPr/>
                </a:tc>
                <a:extLst>
                  <a:ext uri="{0D108BD9-81ED-4DB2-BD59-A6C34878D82A}">
                    <a16:rowId xmlns:a16="http://schemas.microsoft.com/office/drawing/2014/main" val="10000"/>
                  </a:ext>
                </a:extLst>
              </a:tr>
              <a:tr h="395785">
                <a:tc>
                  <a:txBody>
                    <a:bodyPr/>
                    <a:lstStyle/>
                    <a:p>
                      <a:r>
                        <a:rPr dirty="0"/>
                        <a:t>6.679</a:t>
                      </a:r>
                    </a:p>
                  </a:txBody>
                  <a:tcPr/>
                </a:tc>
                <a:tc>
                  <a:txBody>
                    <a:bodyPr/>
                    <a:lstStyle/>
                    <a:p>
                      <a:r>
                        <a:rPr dirty="0"/>
                        <a:t>0.478</a:t>
                      </a:r>
                    </a:p>
                  </a:txBody>
                  <a:tcPr/>
                </a:tc>
                <a:tc>
                  <a:txBody>
                    <a:bodyPr/>
                    <a:lstStyle/>
                    <a:p>
                      <a:r>
                        <a:rPr dirty="0"/>
                        <a:t>13.957</a:t>
                      </a:r>
                    </a:p>
                  </a:txBody>
                  <a:tcPr/>
                </a:tc>
                <a:tc>
                  <a:txBody>
                    <a:bodyPr/>
                    <a:lstStyle/>
                    <a:p>
                      <a:r>
                        <a:rPr dirty="0"/>
                        <a:t>2.804e-31</a:t>
                      </a:r>
                    </a:p>
                  </a:txBody>
                  <a:tcPr/>
                </a:tc>
                <a:tc>
                  <a:txBody>
                    <a:bodyPr/>
                    <a:lstStyle/>
                    <a:p>
                      <a:r>
                        <a:rPr dirty="0"/>
                        <a:t>5.735</a:t>
                      </a:r>
                    </a:p>
                  </a:txBody>
                  <a:tcPr/>
                </a:tc>
                <a:tc>
                  <a:txBody>
                    <a:bodyPr/>
                    <a:lstStyle/>
                    <a:p>
                      <a:r>
                        <a:rPr dirty="0"/>
                        <a:t>7.622</a:t>
                      </a:r>
                    </a:p>
                  </a:txBody>
                  <a:tcPr/>
                </a:tc>
                <a:extLst>
                  <a:ext uri="{0D108BD9-81ED-4DB2-BD59-A6C34878D82A}">
                    <a16:rowId xmlns:a16="http://schemas.microsoft.com/office/drawing/2014/main" val="10001"/>
                  </a:ext>
                </a:extLst>
              </a:tr>
              <a:tr h="351733">
                <a:tc>
                  <a:txBody>
                    <a:bodyPr/>
                    <a:lstStyle/>
                    <a:p>
                      <a:r>
                        <a:rPr dirty="0"/>
                        <a:t>0.048</a:t>
                      </a:r>
                    </a:p>
                  </a:txBody>
                  <a:tcPr>
                    <a:solidFill>
                      <a:schemeClr val="accent1">
                        <a:lumMod val="20000"/>
                        <a:lumOff val="80000"/>
                      </a:schemeClr>
                    </a:solidFill>
                  </a:tcPr>
                </a:tc>
                <a:tc>
                  <a:txBody>
                    <a:bodyPr/>
                    <a:lstStyle/>
                    <a:p>
                      <a:r>
                        <a:rPr dirty="0"/>
                        <a:t>0.0027</a:t>
                      </a:r>
                    </a:p>
                  </a:txBody>
                  <a:tcPr>
                    <a:solidFill>
                      <a:schemeClr val="accent1">
                        <a:lumMod val="20000"/>
                        <a:lumOff val="80000"/>
                      </a:schemeClr>
                    </a:solidFill>
                  </a:tcPr>
                </a:tc>
                <a:tc>
                  <a:txBody>
                    <a:bodyPr/>
                    <a:lstStyle/>
                    <a:p>
                      <a:r>
                        <a:rPr dirty="0"/>
                        <a:t>17.303</a:t>
                      </a:r>
                    </a:p>
                  </a:txBody>
                  <a:tcPr>
                    <a:solidFill>
                      <a:schemeClr val="accent1">
                        <a:lumMod val="20000"/>
                        <a:lumOff val="80000"/>
                      </a:schemeClr>
                    </a:solidFill>
                  </a:tcPr>
                </a:tc>
                <a:tc>
                  <a:txBody>
                    <a:bodyPr/>
                    <a:lstStyle/>
                    <a:p>
                      <a:r>
                        <a:rPr dirty="0"/>
                        <a:t>1.802e-41</a:t>
                      </a:r>
                    </a:p>
                  </a:txBody>
                  <a:tcPr>
                    <a:solidFill>
                      <a:schemeClr val="accent1">
                        <a:lumMod val="20000"/>
                        <a:lumOff val="80000"/>
                      </a:schemeClr>
                    </a:solidFill>
                  </a:tcPr>
                </a:tc>
                <a:tc>
                  <a:txBody>
                    <a:bodyPr/>
                    <a:lstStyle/>
                    <a:p>
                      <a:r>
                        <a:rPr dirty="0"/>
                        <a:t>0.042</a:t>
                      </a:r>
                    </a:p>
                  </a:txBody>
                  <a:tcPr>
                    <a:solidFill>
                      <a:schemeClr val="accent1">
                        <a:lumMod val="20000"/>
                        <a:lumOff val="80000"/>
                      </a:schemeClr>
                    </a:solidFill>
                  </a:tcPr>
                </a:tc>
                <a:tc>
                  <a:txBody>
                    <a:bodyPr/>
                    <a:lstStyle/>
                    <a:p>
                      <a:r>
                        <a:rPr dirty="0"/>
                        <a:t>0.053</a:t>
                      </a:r>
                    </a:p>
                  </a:txBody>
                  <a:tcPr>
                    <a:solidFill>
                      <a:schemeClr val="accent1">
                        <a:lumMod val="20000"/>
                        <a:lumOff val="80000"/>
                      </a:schemeClr>
                    </a:solidFill>
                  </a:tcPr>
                </a:tc>
                <a:extLst>
                  <a:ext uri="{0D108BD9-81ED-4DB2-BD59-A6C34878D82A}">
                    <a16:rowId xmlns:a16="http://schemas.microsoft.com/office/drawing/2014/main" val="10002"/>
                  </a:ext>
                </a:extLst>
              </a:tr>
            </a:tbl>
          </a:graphicData>
        </a:graphic>
      </p:graphicFrame>
      <p:graphicFrame>
        <p:nvGraphicFramePr>
          <p:cNvPr id="9" name="Table 8"/>
          <p:cNvGraphicFramePr>
            <a:graphicFrameLocks noGrp="1"/>
          </p:cNvGraphicFramePr>
          <p:nvPr>
            <p:extLst/>
          </p:nvPr>
        </p:nvGraphicFramePr>
        <p:xfrm>
          <a:off x="196226" y="3369635"/>
          <a:ext cx="5453947" cy="1100009"/>
        </p:xfrm>
        <a:graphic>
          <a:graphicData uri="http://schemas.openxmlformats.org/drawingml/2006/table">
            <a:tbl>
              <a:tblPr firstRow="1" bandRow="1">
                <a:tableStyleId>{616DA210-FB5B-4158-B5E0-FEB733F419BA}</a:tableStyleId>
              </a:tblPr>
              <a:tblGrid>
                <a:gridCol w="755968">
                  <a:extLst>
                    <a:ext uri="{9D8B030D-6E8A-4147-A177-3AD203B41FA5}">
                      <a16:colId xmlns:a16="http://schemas.microsoft.com/office/drawing/2014/main" val="20000"/>
                    </a:ext>
                  </a:extLst>
                </a:gridCol>
                <a:gridCol w="916115">
                  <a:extLst>
                    <a:ext uri="{9D8B030D-6E8A-4147-A177-3AD203B41FA5}">
                      <a16:colId xmlns:a16="http://schemas.microsoft.com/office/drawing/2014/main" val="20001"/>
                    </a:ext>
                  </a:extLst>
                </a:gridCol>
                <a:gridCol w="871855">
                  <a:extLst>
                    <a:ext uri="{9D8B030D-6E8A-4147-A177-3AD203B41FA5}">
                      <a16:colId xmlns:a16="http://schemas.microsoft.com/office/drawing/2014/main" val="20002"/>
                    </a:ext>
                  </a:extLst>
                </a:gridCol>
                <a:gridCol w="1200000">
                  <a:extLst>
                    <a:ext uri="{9D8B030D-6E8A-4147-A177-3AD203B41FA5}">
                      <a16:colId xmlns:a16="http://schemas.microsoft.com/office/drawing/2014/main" val="20003"/>
                    </a:ext>
                  </a:extLst>
                </a:gridCol>
                <a:gridCol w="833755">
                  <a:extLst>
                    <a:ext uri="{9D8B030D-6E8A-4147-A177-3AD203B41FA5}">
                      <a16:colId xmlns:a16="http://schemas.microsoft.com/office/drawing/2014/main" val="20004"/>
                    </a:ext>
                  </a:extLst>
                </a:gridCol>
                <a:gridCol w="876254">
                  <a:extLst>
                    <a:ext uri="{9D8B030D-6E8A-4147-A177-3AD203B41FA5}">
                      <a16:colId xmlns:a16="http://schemas.microsoft.com/office/drawing/2014/main" val="20005"/>
                    </a:ext>
                  </a:extLst>
                </a:gridCol>
              </a:tblGrid>
              <a:tr h="0">
                <a:tc>
                  <a:txBody>
                    <a:bodyPr/>
                    <a:lstStyle/>
                    <a:p>
                      <a:r>
                        <a:rPr dirty="0"/>
                        <a:t>Coef.</a:t>
                      </a:r>
                    </a:p>
                  </a:txBody>
                  <a:tcPr/>
                </a:tc>
                <a:tc>
                  <a:txBody>
                    <a:bodyPr/>
                    <a:lstStyle/>
                    <a:p>
                      <a:r>
                        <a:t>Std.Err.</a:t>
                      </a:r>
                    </a:p>
                  </a:txBody>
                  <a:tcPr/>
                </a:tc>
                <a:tc>
                  <a:txBody>
                    <a:bodyPr/>
                    <a:lstStyle/>
                    <a:p>
                      <a:r>
                        <a:rPr dirty="0"/>
                        <a:t>t</a:t>
                      </a:r>
                    </a:p>
                  </a:txBody>
                  <a:tcPr/>
                </a:tc>
                <a:tc>
                  <a:txBody>
                    <a:bodyPr/>
                    <a:lstStyle/>
                    <a:p>
                      <a:r>
                        <a:t>P&gt;|t|</a:t>
                      </a:r>
                    </a:p>
                  </a:txBody>
                  <a:tcPr/>
                </a:tc>
                <a:tc>
                  <a:txBody>
                    <a:bodyPr/>
                    <a:lstStyle/>
                    <a:p>
                      <a:r>
                        <a:t>[0.025</a:t>
                      </a:r>
                    </a:p>
                  </a:txBody>
                  <a:tcPr/>
                </a:tc>
                <a:tc>
                  <a:txBody>
                    <a:bodyPr/>
                    <a:lstStyle/>
                    <a:p>
                      <a:r>
                        <a:t>0.975]</a:t>
                      </a:r>
                    </a:p>
                  </a:txBody>
                  <a:tcPr/>
                </a:tc>
                <a:extLst>
                  <a:ext uri="{0D108BD9-81ED-4DB2-BD59-A6C34878D82A}">
                    <a16:rowId xmlns:a16="http://schemas.microsoft.com/office/drawing/2014/main" val="10000"/>
                  </a:ext>
                </a:extLst>
              </a:tr>
              <a:tr h="368489">
                <a:tc>
                  <a:txBody>
                    <a:bodyPr/>
                    <a:lstStyle/>
                    <a:p>
                      <a:r>
                        <a:rPr dirty="0"/>
                        <a:t>9.567</a:t>
                      </a:r>
                    </a:p>
                  </a:txBody>
                  <a:tcPr/>
                </a:tc>
                <a:tc>
                  <a:txBody>
                    <a:bodyPr/>
                    <a:lstStyle/>
                    <a:p>
                      <a:r>
                        <a:rPr dirty="0"/>
                        <a:t>0.553</a:t>
                      </a:r>
                    </a:p>
                  </a:txBody>
                  <a:tcPr/>
                </a:tc>
                <a:tc>
                  <a:txBody>
                    <a:bodyPr/>
                    <a:lstStyle/>
                    <a:p>
                      <a:r>
                        <a:rPr dirty="0"/>
                        <a:t>17.279</a:t>
                      </a:r>
                    </a:p>
                  </a:txBody>
                  <a:tcPr/>
                </a:tc>
                <a:tc>
                  <a:txBody>
                    <a:bodyPr/>
                    <a:lstStyle/>
                    <a:p>
                      <a:r>
                        <a:rPr dirty="0"/>
                        <a:t>2.133e-41</a:t>
                      </a:r>
                    </a:p>
                  </a:txBody>
                  <a:tcPr/>
                </a:tc>
                <a:tc>
                  <a:txBody>
                    <a:bodyPr/>
                    <a:lstStyle/>
                    <a:p>
                      <a:r>
                        <a:rPr dirty="0"/>
                        <a:t>8.475</a:t>
                      </a:r>
                    </a:p>
                  </a:txBody>
                  <a:tcPr/>
                </a:tc>
                <a:tc>
                  <a:txBody>
                    <a:bodyPr/>
                    <a:lstStyle/>
                    <a:p>
                      <a:r>
                        <a:rPr dirty="0"/>
                        <a:t>10.659</a:t>
                      </a:r>
                    </a:p>
                  </a:txBody>
                  <a:tcPr/>
                </a:tc>
                <a:extLst>
                  <a:ext uri="{0D108BD9-81ED-4DB2-BD59-A6C34878D82A}">
                    <a16:rowId xmlns:a16="http://schemas.microsoft.com/office/drawing/2014/main" val="10001"/>
                  </a:ext>
                </a:extLst>
              </a:tr>
              <a:tr h="354842">
                <a:tc>
                  <a:txBody>
                    <a:bodyPr/>
                    <a:lstStyle/>
                    <a:p>
                      <a:r>
                        <a:rPr dirty="0"/>
                        <a:t>0.195</a:t>
                      </a:r>
                    </a:p>
                  </a:txBody>
                  <a:tcPr>
                    <a:solidFill>
                      <a:schemeClr val="accent2">
                        <a:lumMod val="20000"/>
                        <a:lumOff val="80000"/>
                      </a:schemeClr>
                    </a:solidFill>
                  </a:tcPr>
                </a:tc>
                <a:tc>
                  <a:txBody>
                    <a:bodyPr/>
                    <a:lstStyle/>
                    <a:p>
                      <a:r>
                        <a:rPr dirty="0"/>
                        <a:t>0.020</a:t>
                      </a:r>
                    </a:p>
                  </a:txBody>
                  <a:tcPr>
                    <a:solidFill>
                      <a:schemeClr val="accent2">
                        <a:lumMod val="20000"/>
                        <a:lumOff val="80000"/>
                      </a:schemeClr>
                    </a:solidFill>
                  </a:tcPr>
                </a:tc>
                <a:tc>
                  <a:txBody>
                    <a:bodyPr/>
                    <a:lstStyle/>
                    <a:p>
                      <a:r>
                        <a:rPr dirty="0"/>
                        <a:t>9.429</a:t>
                      </a:r>
                    </a:p>
                  </a:txBody>
                  <a:tcPr>
                    <a:solidFill>
                      <a:schemeClr val="accent2">
                        <a:lumMod val="20000"/>
                        <a:lumOff val="80000"/>
                      </a:schemeClr>
                    </a:solidFill>
                  </a:tcPr>
                </a:tc>
                <a:tc>
                  <a:txBody>
                    <a:bodyPr/>
                    <a:lstStyle/>
                    <a:p>
                      <a:r>
                        <a:rPr dirty="0"/>
                        <a:t>1.134e-17</a:t>
                      </a:r>
                    </a:p>
                  </a:txBody>
                  <a:tcPr>
                    <a:solidFill>
                      <a:schemeClr val="accent2">
                        <a:lumMod val="20000"/>
                        <a:lumOff val="80000"/>
                      </a:schemeClr>
                    </a:solidFill>
                  </a:tcPr>
                </a:tc>
                <a:tc>
                  <a:txBody>
                    <a:bodyPr/>
                    <a:lstStyle/>
                    <a:p>
                      <a:r>
                        <a:rPr dirty="0"/>
                        <a:t>0.154</a:t>
                      </a:r>
                    </a:p>
                  </a:txBody>
                  <a:tcPr>
                    <a:solidFill>
                      <a:schemeClr val="accent2">
                        <a:lumMod val="20000"/>
                        <a:lumOff val="80000"/>
                      </a:schemeClr>
                    </a:solidFill>
                  </a:tcPr>
                </a:tc>
                <a:tc>
                  <a:txBody>
                    <a:bodyPr/>
                    <a:lstStyle/>
                    <a:p>
                      <a:r>
                        <a:rPr dirty="0"/>
                        <a:t>0.236</a:t>
                      </a:r>
                    </a:p>
                  </a:txBody>
                  <a:tcPr>
                    <a:solidFill>
                      <a:schemeClr val="accent2">
                        <a:lumMod val="20000"/>
                        <a:lumOff val="80000"/>
                      </a:schemeClr>
                    </a:solidFill>
                  </a:tcPr>
                </a:tc>
                <a:extLst>
                  <a:ext uri="{0D108BD9-81ED-4DB2-BD59-A6C34878D82A}">
                    <a16:rowId xmlns:a16="http://schemas.microsoft.com/office/drawing/2014/main" val="10002"/>
                  </a:ext>
                </a:extLst>
              </a:tr>
            </a:tbl>
          </a:graphicData>
        </a:graphic>
      </p:graphicFrame>
      <mc:AlternateContent xmlns:mc="http://schemas.openxmlformats.org/markup-compatibility/2006" xmlns:a14="http://schemas.microsoft.com/office/drawing/2010/main">
        <mc:Choice Requires="a14">
          <p:graphicFrame>
            <p:nvGraphicFramePr>
              <p:cNvPr id="8" name="Table 7"/>
              <p:cNvGraphicFramePr>
                <a:graphicFrameLocks noGrp="1"/>
              </p:cNvGraphicFramePr>
              <p:nvPr>
                <p:extLst/>
              </p:nvPr>
            </p:nvGraphicFramePr>
            <p:xfrm>
              <a:off x="5886758" y="2895448"/>
              <a:ext cx="6305242" cy="1913416"/>
            </p:xfrm>
            <a:graphic>
              <a:graphicData uri="http://schemas.openxmlformats.org/drawingml/2006/table">
                <a:tbl>
                  <a:tblPr firstRow="1" bandRow="1">
                    <a:tableStyleId>{616DA210-FB5B-4158-B5E0-FEB733F419BA}</a:tableStyleId>
                  </a:tblPr>
                  <a:tblGrid>
                    <a:gridCol w="893064">
                      <a:extLst>
                        <a:ext uri="{9D8B030D-6E8A-4147-A177-3AD203B41FA5}">
                          <a16:colId xmlns:a16="http://schemas.microsoft.com/office/drawing/2014/main" val="20000"/>
                        </a:ext>
                      </a:extLst>
                    </a:gridCol>
                    <a:gridCol w="755968">
                      <a:extLst>
                        <a:ext uri="{9D8B030D-6E8A-4147-A177-3AD203B41FA5}">
                          <a16:colId xmlns:a16="http://schemas.microsoft.com/office/drawing/2014/main" val="20001"/>
                        </a:ext>
                      </a:extLst>
                    </a:gridCol>
                    <a:gridCol w="916115">
                      <a:extLst>
                        <a:ext uri="{9D8B030D-6E8A-4147-A177-3AD203B41FA5}">
                          <a16:colId xmlns:a16="http://schemas.microsoft.com/office/drawing/2014/main" val="20002"/>
                        </a:ext>
                      </a:extLst>
                    </a:gridCol>
                    <a:gridCol w="871855">
                      <a:extLst>
                        <a:ext uri="{9D8B030D-6E8A-4147-A177-3AD203B41FA5}">
                          <a16:colId xmlns:a16="http://schemas.microsoft.com/office/drawing/2014/main" val="20003"/>
                        </a:ext>
                      </a:extLst>
                    </a:gridCol>
                    <a:gridCol w="1147355">
                      <a:extLst>
                        <a:ext uri="{9D8B030D-6E8A-4147-A177-3AD203B41FA5}">
                          <a16:colId xmlns:a16="http://schemas.microsoft.com/office/drawing/2014/main" val="20004"/>
                        </a:ext>
                      </a:extLst>
                    </a:gridCol>
                    <a:gridCol w="833755">
                      <a:extLst>
                        <a:ext uri="{9D8B030D-6E8A-4147-A177-3AD203B41FA5}">
                          <a16:colId xmlns:a16="http://schemas.microsoft.com/office/drawing/2014/main" val="20005"/>
                        </a:ext>
                      </a:extLst>
                    </a:gridCol>
                    <a:gridCol w="887130">
                      <a:extLst>
                        <a:ext uri="{9D8B030D-6E8A-4147-A177-3AD203B41FA5}">
                          <a16:colId xmlns:a16="http://schemas.microsoft.com/office/drawing/2014/main" val="20006"/>
                        </a:ext>
                      </a:extLst>
                    </a:gridCol>
                  </a:tblGrid>
                  <a:tr h="0">
                    <a:tc>
                      <a:txBody>
                        <a:bodyPr/>
                        <a:lstStyle/>
                        <a:p>
                          <a:endParaRPr dirty="0"/>
                        </a:p>
                      </a:txBody>
                      <a:tcPr/>
                    </a:tc>
                    <a:tc>
                      <a:txBody>
                        <a:bodyPr/>
                        <a:lstStyle/>
                        <a:p>
                          <a:r>
                            <a:rPr dirty="0"/>
                            <a:t>Coef.</a:t>
                          </a:r>
                        </a:p>
                      </a:txBody>
                      <a:tcPr/>
                    </a:tc>
                    <a:tc>
                      <a:txBody>
                        <a:bodyPr/>
                        <a:lstStyle/>
                        <a:p>
                          <a:r>
                            <a:t>Std.Err.</a:t>
                          </a:r>
                        </a:p>
                      </a:txBody>
                      <a:tcPr/>
                    </a:tc>
                    <a:tc>
                      <a:txBody>
                        <a:bodyPr/>
                        <a:lstStyle/>
                        <a:p>
                          <a:r>
                            <a:t>t</a:t>
                          </a:r>
                        </a:p>
                      </a:txBody>
                      <a:tcPr/>
                    </a:tc>
                    <a:tc>
                      <a:txBody>
                        <a:bodyPr/>
                        <a:lstStyle/>
                        <a:p>
                          <a:r>
                            <a:t>P&gt;|t|</a:t>
                          </a:r>
                        </a:p>
                      </a:txBody>
                      <a:tcPr/>
                    </a:tc>
                    <a:tc>
                      <a:txBody>
                        <a:bodyPr/>
                        <a:lstStyle/>
                        <a:p>
                          <a:r>
                            <a:t>[0.025</a:t>
                          </a:r>
                        </a:p>
                      </a:txBody>
                      <a:tcPr/>
                    </a:tc>
                    <a:tc>
                      <a:txBody>
                        <a:bodyPr/>
                        <a:lstStyle/>
                        <a:p>
                          <a:r>
                            <a:rPr dirty="0"/>
                            <a:t>0.975]</a:t>
                          </a:r>
                        </a:p>
                      </a:txBody>
                      <a:tcPr/>
                    </a:tc>
                    <a:extLst>
                      <a:ext uri="{0D108BD9-81ED-4DB2-BD59-A6C34878D82A}">
                        <a16:rowId xmlns:a16="http://schemas.microsoft.com/office/drawing/2014/main" val="10000"/>
                      </a:ext>
                    </a:extLst>
                  </a:tr>
                  <a:tr h="450376">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charset="0"/>
                                      </a:rPr>
                                      <m:t>𝛽</m:t>
                                    </m:r>
                                  </m:e>
                                  <m:sub>
                                    <m:r>
                                      <a:rPr lang="en-US" smtClean="0">
                                        <a:latin typeface="Cambria Math" charset="0"/>
                                      </a:rPr>
                                      <m:t>0</m:t>
                                    </m:r>
                                  </m:sub>
                                </m:sSub>
                              </m:oMath>
                            </m:oMathPara>
                          </a14:m>
                          <a:endParaRPr dirty="0"/>
                        </a:p>
                      </a:txBody>
                      <a:tcPr/>
                    </a:tc>
                    <a:tc>
                      <a:txBody>
                        <a:bodyPr/>
                        <a:lstStyle/>
                        <a:p>
                          <a:r>
                            <a:rPr dirty="0"/>
                            <a:t>2.602</a:t>
                          </a:r>
                        </a:p>
                      </a:txBody>
                      <a:tcPr/>
                    </a:tc>
                    <a:tc>
                      <a:txBody>
                        <a:bodyPr/>
                        <a:lstStyle/>
                        <a:p>
                          <a:r>
                            <a:rPr dirty="0"/>
                            <a:t>0.332</a:t>
                          </a:r>
                        </a:p>
                      </a:txBody>
                      <a:tcPr/>
                    </a:tc>
                    <a:tc>
                      <a:txBody>
                        <a:bodyPr/>
                        <a:lstStyle/>
                        <a:p>
                          <a:r>
                            <a:rPr dirty="0"/>
                            <a:t>7.820</a:t>
                          </a:r>
                        </a:p>
                      </a:txBody>
                      <a:tcPr/>
                    </a:tc>
                    <a:tc>
                      <a:txBody>
                        <a:bodyPr/>
                        <a:lstStyle/>
                        <a:p>
                          <a:r>
                            <a:rPr dirty="0"/>
                            <a:t>3.176e-13</a:t>
                          </a:r>
                        </a:p>
                      </a:txBody>
                      <a:tcPr/>
                    </a:tc>
                    <a:tc>
                      <a:txBody>
                        <a:bodyPr/>
                        <a:lstStyle/>
                        <a:p>
                          <a:r>
                            <a:rPr dirty="0"/>
                            <a:t>1.945</a:t>
                          </a:r>
                        </a:p>
                      </a:txBody>
                      <a:tcPr/>
                    </a:tc>
                    <a:tc>
                      <a:txBody>
                        <a:bodyPr/>
                        <a:lstStyle/>
                        <a:p>
                          <a:r>
                            <a:rPr dirty="0"/>
                            <a:t>3.258</a:t>
                          </a:r>
                        </a:p>
                      </a:txBody>
                      <a:tcPr/>
                    </a:tc>
                    <a:extLst>
                      <a:ext uri="{0D108BD9-81ED-4DB2-BD59-A6C34878D82A}">
                        <a16:rowId xmlns:a16="http://schemas.microsoft.com/office/drawing/2014/main" val="10001"/>
                      </a:ext>
                    </a:extLst>
                  </a:tr>
                  <a:tr h="36000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charset="0"/>
                                      </a:rPr>
                                      <m:t>𝛽</m:t>
                                    </m:r>
                                  </m:e>
                                  <m:sub>
                                    <m:r>
                                      <a:rPr lang="en-US" smtClean="0">
                                        <a:latin typeface="Cambria Math" charset="0"/>
                                      </a:rPr>
                                      <m:t>𝑇𝑉</m:t>
                                    </m:r>
                                  </m:sub>
                                </m:sSub>
                              </m:oMath>
                            </m:oMathPara>
                          </a14:m>
                          <a:endParaRPr dirty="0"/>
                        </a:p>
                      </a:txBody>
                      <a:tcPr>
                        <a:solidFill>
                          <a:schemeClr val="accent1">
                            <a:lumMod val="20000"/>
                            <a:lumOff val="80000"/>
                          </a:schemeClr>
                        </a:solidFill>
                      </a:tcPr>
                    </a:tc>
                    <a:tc>
                      <a:txBody>
                        <a:bodyPr/>
                        <a:lstStyle/>
                        <a:p>
                          <a:r>
                            <a:rPr dirty="0"/>
                            <a:t>0.046</a:t>
                          </a:r>
                        </a:p>
                      </a:txBody>
                      <a:tcPr>
                        <a:solidFill>
                          <a:schemeClr val="accent1">
                            <a:lumMod val="20000"/>
                            <a:lumOff val="80000"/>
                          </a:schemeClr>
                        </a:solidFill>
                      </a:tcPr>
                    </a:tc>
                    <a:tc>
                      <a:txBody>
                        <a:bodyPr/>
                        <a:lstStyle/>
                        <a:p>
                          <a:r>
                            <a:rPr dirty="0"/>
                            <a:t>0.0015</a:t>
                          </a:r>
                        </a:p>
                      </a:txBody>
                      <a:tcPr>
                        <a:solidFill>
                          <a:schemeClr val="accent1">
                            <a:lumMod val="20000"/>
                            <a:lumOff val="80000"/>
                          </a:schemeClr>
                        </a:solidFill>
                      </a:tcPr>
                    </a:tc>
                    <a:tc>
                      <a:txBody>
                        <a:bodyPr/>
                        <a:lstStyle/>
                        <a:p>
                          <a:r>
                            <a:rPr dirty="0"/>
                            <a:t>29.887</a:t>
                          </a:r>
                        </a:p>
                      </a:txBody>
                      <a:tcPr>
                        <a:solidFill>
                          <a:schemeClr val="accent1">
                            <a:lumMod val="20000"/>
                            <a:lumOff val="80000"/>
                          </a:schemeClr>
                        </a:solidFill>
                      </a:tcPr>
                    </a:tc>
                    <a:tc>
                      <a:txBody>
                        <a:bodyPr/>
                        <a:lstStyle/>
                        <a:p>
                          <a:r>
                            <a:rPr dirty="0"/>
                            <a:t>6.314e-75</a:t>
                          </a:r>
                        </a:p>
                      </a:txBody>
                      <a:tcPr>
                        <a:solidFill>
                          <a:schemeClr val="accent1">
                            <a:lumMod val="20000"/>
                            <a:lumOff val="80000"/>
                          </a:schemeClr>
                        </a:solidFill>
                      </a:tcPr>
                    </a:tc>
                    <a:tc>
                      <a:txBody>
                        <a:bodyPr/>
                        <a:lstStyle/>
                        <a:p>
                          <a:r>
                            <a:rPr dirty="0"/>
                            <a:t>0.043</a:t>
                          </a:r>
                        </a:p>
                      </a:txBody>
                      <a:tcPr>
                        <a:solidFill>
                          <a:schemeClr val="accent1">
                            <a:lumMod val="20000"/>
                            <a:lumOff val="80000"/>
                          </a:schemeClr>
                        </a:solidFill>
                      </a:tcPr>
                    </a:tc>
                    <a:tc>
                      <a:txBody>
                        <a:bodyPr/>
                        <a:lstStyle/>
                        <a:p>
                          <a:r>
                            <a:rPr dirty="0"/>
                            <a:t>0.049</a:t>
                          </a:r>
                        </a:p>
                      </a:txBody>
                      <a:tcPr>
                        <a:solidFill>
                          <a:schemeClr val="accent1">
                            <a:lumMod val="20000"/>
                            <a:lumOff val="80000"/>
                          </a:schemeClr>
                        </a:solidFill>
                      </a:tcPr>
                    </a:tc>
                    <a:extLst>
                      <a:ext uri="{0D108BD9-81ED-4DB2-BD59-A6C34878D82A}">
                        <a16:rowId xmlns:a16="http://schemas.microsoft.com/office/drawing/2014/main" val="10002"/>
                      </a:ext>
                    </a:extLst>
                  </a:tr>
                  <a:tr h="36000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charset="0"/>
                                      </a:rPr>
                                      <m:t>𝛽</m:t>
                                    </m:r>
                                  </m:e>
                                  <m:sub>
                                    <m:r>
                                      <a:rPr lang="en-US" smtClean="0">
                                        <a:latin typeface="Cambria Math" charset="0"/>
                                      </a:rPr>
                                      <m:t>𝑅𝐴𝐷𝐼𝑂</m:t>
                                    </m:r>
                                  </m:sub>
                                </m:sSub>
                              </m:oMath>
                            </m:oMathPara>
                          </a14:m>
                          <a:endParaRPr dirty="0"/>
                        </a:p>
                      </a:txBody>
                      <a:tcPr>
                        <a:solidFill>
                          <a:schemeClr val="accent2">
                            <a:lumMod val="60000"/>
                            <a:lumOff val="40000"/>
                            <a:alpha val="20000"/>
                          </a:schemeClr>
                        </a:solidFill>
                      </a:tcPr>
                    </a:tc>
                    <a:tc>
                      <a:txBody>
                        <a:bodyPr/>
                        <a:lstStyle/>
                        <a:p>
                          <a:r>
                            <a:rPr dirty="0"/>
                            <a:t>0.175</a:t>
                          </a:r>
                        </a:p>
                      </a:txBody>
                      <a:tcPr>
                        <a:solidFill>
                          <a:schemeClr val="accent2">
                            <a:lumMod val="60000"/>
                            <a:lumOff val="40000"/>
                            <a:alpha val="20000"/>
                          </a:schemeClr>
                        </a:solidFill>
                      </a:tcPr>
                    </a:tc>
                    <a:tc>
                      <a:txBody>
                        <a:bodyPr/>
                        <a:lstStyle/>
                        <a:p>
                          <a:r>
                            <a:rPr dirty="0"/>
                            <a:t>0.0094</a:t>
                          </a:r>
                        </a:p>
                      </a:txBody>
                      <a:tcPr>
                        <a:solidFill>
                          <a:schemeClr val="accent2">
                            <a:lumMod val="60000"/>
                            <a:lumOff val="40000"/>
                            <a:alpha val="20000"/>
                          </a:schemeClr>
                        </a:solidFill>
                      </a:tcPr>
                    </a:tc>
                    <a:tc>
                      <a:txBody>
                        <a:bodyPr/>
                        <a:lstStyle/>
                        <a:p>
                          <a:r>
                            <a:rPr dirty="0"/>
                            <a:t>18.576</a:t>
                          </a:r>
                        </a:p>
                      </a:txBody>
                      <a:tcPr>
                        <a:solidFill>
                          <a:schemeClr val="accent2">
                            <a:lumMod val="60000"/>
                            <a:lumOff val="40000"/>
                            <a:alpha val="20000"/>
                          </a:schemeClr>
                        </a:solidFill>
                      </a:tcPr>
                    </a:tc>
                    <a:tc>
                      <a:txBody>
                        <a:bodyPr/>
                        <a:lstStyle/>
                        <a:p>
                          <a:r>
                            <a:rPr dirty="0"/>
                            <a:t>4.297e-45</a:t>
                          </a:r>
                        </a:p>
                      </a:txBody>
                      <a:tcPr>
                        <a:solidFill>
                          <a:schemeClr val="accent2">
                            <a:lumMod val="60000"/>
                            <a:lumOff val="40000"/>
                            <a:alpha val="20000"/>
                          </a:schemeClr>
                        </a:solidFill>
                      </a:tcPr>
                    </a:tc>
                    <a:tc>
                      <a:txBody>
                        <a:bodyPr/>
                        <a:lstStyle/>
                        <a:p>
                          <a:r>
                            <a:rPr dirty="0"/>
                            <a:t>0.156</a:t>
                          </a:r>
                        </a:p>
                      </a:txBody>
                      <a:tcPr>
                        <a:solidFill>
                          <a:schemeClr val="accent2">
                            <a:lumMod val="60000"/>
                            <a:lumOff val="40000"/>
                            <a:alpha val="20000"/>
                          </a:schemeClr>
                        </a:solidFill>
                      </a:tcPr>
                    </a:tc>
                    <a:tc>
                      <a:txBody>
                        <a:bodyPr/>
                        <a:lstStyle/>
                        <a:p>
                          <a:r>
                            <a:rPr dirty="0"/>
                            <a:t>0.194</a:t>
                          </a:r>
                        </a:p>
                      </a:txBody>
                      <a:tcPr>
                        <a:solidFill>
                          <a:schemeClr val="accent2">
                            <a:lumMod val="60000"/>
                            <a:lumOff val="40000"/>
                            <a:alpha val="20000"/>
                          </a:schemeClr>
                        </a:solidFill>
                      </a:tcPr>
                    </a:tc>
                    <a:extLst>
                      <a:ext uri="{0D108BD9-81ED-4DB2-BD59-A6C34878D82A}">
                        <a16:rowId xmlns:a16="http://schemas.microsoft.com/office/drawing/2014/main" val="10003"/>
                      </a:ext>
                    </a:extLst>
                  </a:tr>
                  <a:tr h="36000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charset="0"/>
                                      </a:rPr>
                                      <m:t>𝛽</m:t>
                                    </m:r>
                                  </m:e>
                                  <m:sub>
                                    <m:r>
                                      <a:rPr lang="en-US" smtClean="0">
                                        <a:latin typeface="Cambria Math" charset="0"/>
                                      </a:rPr>
                                      <m:t>𝑁𝐸𝑊𝑆</m:t>
                                    </m:r>
                                  </m:sub>
                                </m:sSub>
                              </m:oMath>
                            </m:oMathPara>
                          </a14:m>
                          <a:endParaRPr dirty="0"/>
                        </a:p>
                      </a:txBody>
                      <a:tcPr>
                        <a:solidFill>
                          <a:schemeClr val="accent3">
                            <a:lumMod val="40000"/>
                            <a:lumOff val="60000"/>
                          </a:schemeClr>
                        </a:solidFill>
                      </a:tcPr>
                    </a:tc>
                    <a:tc>
                      <a:txBody>
                        <a:bodyPr/>
                        <a:lstStyle/>
                        <a:p>
                          <a:r>
                            <a:rPr dirty="0"/>
                            <a:t>0.013</a:t>
                          </a:r>
                        </a:p>
                      </a:txBody>
                      <a:tcPr>
                        <a:solidFill>
                          <a:schemeClr val="accent3">
                            <a:lumMod val="40000"/>
                            <a:lumOff val="60000"/>
                          </a:schemeClr>
                        </a:solidFill>
                      </a:tcPr>
                    </a:tc>
                    <a:tc>
                      <a:txBody>
                        <a:bodyPr/>
                        <a:lstStyle/>
                        <a:p>
                          <a:r>
                            <a:rPr dirty="0"/>
                            <a:t>0.0</a:t>
                          </a:r>
                          <a:r>
                            <a:rPr lang="en-US" dirty="0"/>
                            <a:t>2</a:t>
                          </a:r>
                          <a:r>
                            <a:rPr dirty="0"/>
                            <a:t>8</a:t>
                          </a:r>
                        </a:p>
                      </a:txBody>
                      <a:tcPr>
                        <a:solidFill>
                          <a:schemeClr val="accent3">
                            <a:lumMod val="40000"/>
                            <a:lumOff val="60000"/>
                          </a:schemeClr>
                        </a:solidFill>
                      </a:tcPr>
                    </a:tc>
                    <a:tc>
                      <a:txBody>
                        <a:bodyPr/>
                        <a:lstStyle/>
                        <a:p>
                          <a:r>
                            <a:rPr dirty="0"/>
                            <a:t>2.338</a:t>
                          </a:r>
                        </a:p>
                      </a:txBody>
                      <a:tcPr>
                        <a:solidFill>
                          <a:schemeClr val="accent3">
                            <a:lumMod val="40000"/>
                            <a:lumOff val="60000"/>
                          </a:schemeClr>
                        </a:solidFill>
                      </a:tcPr>
                    </a:tc>
                    <a:tc>
                      <a:txBody>
                        <a:bodyPr/>
                        <a:lstStyle/>
                        <a:p>
                          <a:r>
                            <a:rPr dirty="0"/>
                            <a:t>0.0203</a:t>
                          </a:r>
                        </a:p>
                      </a:txBody>
                      <a:tcPr>
                        <a:solidFill>
                          <a:schemeClr val="accent3">
                            <a:lumMod val="40000"/>
                            <a:lumOff val="60000"/>
                          </a:schemeClr>
                        </a:solidFill>
                      </a:tcPr>
                    </a:tc>
                    <a:tc>
                      <a:txBody>
                        <a:bodyPr/>
                        <a:lstStyle/>
                        <a:p>
                          <a:r>
                            <a:rPr dirty="0"/>
                            <a:t>0.0</a:t>
                          </a:r>
                          <a:r>
                            <a:rPr lang="en-US" dirty="0"/>
                            <a:t>08</a:t>
                          </a:r>
                          <a:endParaRPr dirty="0"/>
                        </a:p>
                      </a:txBody>
                      <a:tcPr>
                        <a:solidFill>
                          <a:schemeClr val="accent3">
                            <a:lumMod val="40000"/>
                            <a:lumOff val="60000"/>
                          </a:schemeClr>
                        </a:solidFill>
                      </a:tcPr>
                    </a:tc>
                    <a:tc>
                      <a:txBody>
                        <a:bodyPr/>
                        <a:lstStyle/>
                        <a:p>
                          <a:r>
                            <a:rPr dirty="0"/>
                            <a:t>0.0</a:t>
                          </a:r>
                          <a:r>
                            <a:rPr lang="en-US" dirty="0"/>
                            <a:t>3</a:t>
                          </a:r>
                          <a:r>
                            <a:rPr dirty="0"/>
                            <a:t>5</a:t>
                          </a:r>
                        </a:p>
                      </a:txBody>
                      <a:tcPr>
                        <a:solidFill>
                          <a:schemeClr val="accent3">
                            <a:lumMod val="40000"/>
                            <a:lumOff val="60000"/>
                          </a:schemeClr>
                        </a:solidFill>
                      </a:tcPr>
                    </a:tc>
                    <a:extLst>
                      <a:ext uri="{0D108BD9-81ED-4DB2-BD59-A6C34878D82A}">
                        <a16:rowId xmlns:a16="http://schemas.microsoft.com/office/drawing/2014/main" val="10004"/>
                      </a:ext>
                    </a:extLst>
                  </a:tr>
                </a:tbl>
              </a:graphicData>
            </a:graphic>
          </p:graphicFrame>
        </mc:Choice>
        <mc:Fallback xmlns="">
          <p:graphicFrame>
            <p:nvGraphicFramePr>
              <p:cNvPr id="8" name="Table 7"/>
              <p:cNvGraphicFramePr>
                <a:graphicFrameLocks noGrp="1"/>
              </p:cNvGraphicFramePr>
              <p:nvPr>
                <p:extLst>
                  <p:ext uri="{D42A27DB-BD31-4B8C-83A1-F6EECF244321}">
                    <p14:modId xmlns:p14="http://schemas.microsoft.com/office/powerpoint/2010/main" val="355386183"/>
                  </p:ext>
                </p:extLst>
              </p:nvPr>
            </p:nvGraphicFramePr>
            <p:xfrm>
              <a:off x="5886758" y="2895448"/>
              <a:ext cx="6305242" cy="1913416"/>
            </p:xfrm>
            <a:graphic>
              <a:graphicData uri="http://schemas.openxmlformats.org/drawingml/2006/table">
                <a:tbl>
                  <a:tblPr firstRow="1" bandRow="1">
                    <a:tableStyleId>{616DA210-FB5B-4158-B5E0-FEB733F419BA}</a:tableStyleId>
                  </a:tblPr>
                  <a:tblGrid>
                    <a:gridCol w="893064"/>
                    <a:gridCol w="755968"/>
                    <a:gridCol w="916115"/>
                    <a:gridCol w="871855"/>
                    <a:gridCol w="1147355"/>
                    <a:gridCol w="833755"/>
                    <a:gridCol w="887130"/>
                  </a:tblGrid>
                  <a:tr h="365760">
                    <a:tc>
                      <a:txBody>
                        <a:bodyPr/>
                        <a:lstStyle/>
                        <a:p>
                          <a:endParaRPr dirty="0"/>
                        </a:p>
                      </a:txBody>
                      <a:tcPr/>
                    </a:tc>
                    <a:tc>
                      <a:txBody>
                        <a:bodyPr/>
                        <a:lstStyle/>
                        <a:p>
                          <a:r>
                            <a:rPr dirty="0"/>
                            <a:t>Coef.</a:t>
                          </a:r>
                        </a:p>
                      </a:txBody>
                      <a:tcPr/>
                    </a:tc>
                    <a:tc>
                      <a:txBody>
                        <a:bodyPr/>
                        <a:lstStyle/>
                        <a:p>
                          <a:r>
                            <a:t>Std.Err.</a:t>
                          </a:r>
                        </a:p>
                      </a:txBody>
                      <a:tcPr/>
                    </a:tc>
                    <a:tc>
                      <a:txBody>
                        <a:bodyPr/>
                        <a:lstStyle/>
                        <a:p>
                          <a:r>
                            <a:t>t</a:t>
                          </a:r>
                        </a:p>
                      </a:txBody>
                      <a:tcPr/>
                    </a:tc>
                    <a:tc>
                      <a:txBody>
                        <a:bodyPr/>
                        <a:lstStyle/>
                        <a:p>
                          <a:r>
                            <a:t>P&gt;|t|</a:t>
                          </a:r>
                        </a:p>
                      </a:txBody>
                      <a:tcPr/>
                    </a:tc>
                    <a:tc>
                      <a:txBody>
                        <a:bodyPr/>
                        <a:lstStyle/>
                        <a:p>
                          <a:r>
                            <a:t>[0.025</a:t>
                          </a:r>
                        </a:p>
                      </a:txBody>
                      <a:tcPr/>
                    </a:tc>
                    <a:tc>
                      <a:txBody>
                        <a:bodyPr/>
                        <a:lstStyle/>
                        <a:p>
                          <a:r>
                            <a:rPr dirty="0"/>
                            <a:t>0.975]</a:t>
                          </a:r>
                        </a:p>
                      </a:txBody>
                      <a:tcPr/>
                    </a:tc>
                  </a:tr>
                  <a:tr h="450376">
                    <a:tc>
                      <a:txBody>
                        <a:bodyPr/>
                        <a:lstStyle/>
                        <a:p>
                          <a:endParaRPr lang="en-US"/>
                        </a:p>
                      </a:txBody>
                      <a:tcPr>
                        <a:blipFill rotWithShape="0">
                          <a:blip r:embed="rId2"/>
                          <a:stretch>
                            <a:fillRect l="-680" t="-87838" r="-606803" b="-266216"/>
                          </a:stretch>
                        </a:blipFill>
                      </a:tcPr>
                    </a:tc>
                    <a:tc>
                      <a:txBody>
                        <a:bodyPr/>
                        <a:lstStyle/>
                        <a:p>
                          <a:r>
                            <a:rPr dirty="0" smtClean="0"/>
                            <a:t>2.602</a:t>
                          </a:r>
                          <a:endParaRPr dirty="0"/>
                        </a:p>
                      </a:txBody>
                      <a:tcPr/>
                    </a:tc>
                    <a:tc>
                      <a:txBody>
                        <a:bodyPr/>
                        <a:lstStyle/>
                        <a:p>
                          <a:r>
                            <a:rPr dirty="0" smtClean="0"/>
                            <a:t>0.332</a:t>
                          </a:r>
                          <a:endParaRPr dirty="0"/>
                        </a:p>
                      </a:txBody>
                      <a:tcPr/>
                    </a:tc>
                    <a:tc>
                      <a:txBody>
                        <a:bodyPr/>
                        <a:lstStyle/>
                        <a:p>
                          <a:r>
                            <a:rPr dirty="0" smtClean="0"/>
                            <a:t>7.820</a:t>
                          </a:r>
                          <a:endParaRPr dirty="0"/>
                        </a:p>
                      </a:txBody>
                      <a:tcPr/>
                    </a:tc>
                    <a:tc>
                      <a:txBody>
                        <a:bodyPr/>
                        <a:lstStyle/>
                        <a:p>
                          <a:r>
                            <a:rPr dirty="0" smtClean="0"/>
                            <a:t>3.176e-13</a:t>
                          </a:r>
                          <a:endParaRPr dirty="0"/>
                        </a:p>
                      </a:txBody>
                      <a:tcPr/>
                    </a:tc>
                    <a:tc>
                      <a:txBody>
                        <a:bodyPr/>
                        <a:lstStyle/>
                        <a:p>
                          <a:r>
                            <a:rPr dirty="0" smtClean="0"/>
                            <a:t>1.945</a:t>
                          </a:r>
                          <a:endParaRPr dirty="0"/>
                        </a:p>
                      </a:txBody>
                      <a:tcPr/>
                    </a:tc>
                    <a:tc>
                      <a:txBody>
                        <a:bodyPr/>
                        <a:lstStyle/>
                        <a:p>
                          <a:r>
                            <a:rPr dirty="0" smtClean="0"/>
                            <a:t>3.258</a:t>
                          </a:r>
                          <a:endParaRPr dirty="0"/>
                        </a:p>
                      </a:txBody>
                      <a:tcPr/>
                    </a:tc>
                  </a:tr>
                  <a:tr h="365760">
                    <a:tc>
                      <a:txBody>
                        <a:bodyPr/>
                        <a:lstStyle/>
                        <a:p>
                          <a:endParaRPr lang="en-US"/>
                        </a:p>
                      </a:txBody>
                      <a:tcPr>
                        <a:blipFill rotWithShape="0">
                          <a:blip r:embed="rId2"/>
                          <a:stretch>
                            <a:fillRect l="-680" t="-227869" r="-606803" b="-222951"/>
                          </a:stretch>
                        </a:blipFill>
                      </a:tcPr>
                    </a:tc>
                    <a:tc>
                      <a:txBody>
                        <a:bodyPr/>
                        <a:lstStyle/>
                        <a:p>
                          <a:r>
                            <a:rPr dirty="0" smtClean="0"/>
                            <a:t>0.046</a:t>
                          </a:r>
                          <a:endParaRPr dirty="0"/>
                        </a:p>
                      </a:txBody>
                      <a:tcPr>
                        <a:solidFill>
                          <a:schemeClr val="accent1">
                            <a:lumMod val="20000"/>
                            <a:lumOff val="80000"/>
                          </a:schemeClr>
                        </a:solidFill>
                      </a:tcPr>
                    </a:tc>
                    <a:tc>
                      <a:txBody>
                        <a:bodyPr/>
                        <a:lstStyle/>
                        <a:p>
                          <a:r>
                            <a:rPr dirty="0" smtClean="0"/>
                            <a:t>0.0015</a:t>
                          </a:r>
                          <a:endParaRPr dirty="0"/>
                        </a:p>
                      </a:txBody>
                      <a:tcPr>
                        <a:solidFill>
                          <a:schemeClr val="accent1">
                            <a:lumMod val="20000"/>
                            <a:lumOff val="80000"/>
                          </a:schemeClr>
                        </a:solidFill>
                      </a:tcPr>
                    </a:tc>
                    <a:tc>
                      <a:txBody>
                        <a:bodyPr/>
                        <a:lstStyle/>
                        <a:p>
                          <a:r>
                            <a:rPr dirty="0" smtClean="0"/>
                            <a:t>29.887</a:t>
                          </a:r>
                          <a:endParaRPr dirty="0"/>
                        </a:p>
                      </a:txBody>
                      <a:tcPr>
                        <a:solidFill>
                          <a:schemeClr val="accent1">
                            <a:lumMod val="20000"/>
                            <a:lumOff val="80000"/>
                          </a:schemeClr>
                        </a:solidFill>
                      </a:tcPr>
                    </a:tc>
                    <a:tc>
                      <a:txBody>
                        <a:bodyPr/>
                        <a:lstStyle/>
                        <a:p>
                          <a:r>
                            <a:rPr dirty="0" smtClean="0"/>
                            <a:t>6.314e-75</a:t>
                          </a:r>
                          <a:endParaRPr dirty="0"/>
                        </a:p>
                      </a:txBody>
                      <a:tcPr>
                        <a:solidFill>
                          <a:schemeClr val="accent1">
                            <a:lumMod val="20000"/>
                            <a:lumOff val="80000"/>
                          </a:schemeClr>
                        </a:solidFill>
                      </a:tcPr>
                    </a:tc>
                    <a:tc>
                      <a:txBody>
                        <a:bodyPr/>
                        <a:lstStyle/>
                        <a:p>
                          <a:r>
                            <a:rPr dirty="0" smtClean="0"/>
                            <a:t>0.043</a:t>
                          </a:r>
                          <a:endParaRPr dirty="0"/>
                        </a:p>
                      </a:txBody>
                      <a:tcPr>
                        <a:solidFill>
                          <a:schemeClr val="accent1">
                            <a:lumMod val="20000"/>
                            <a:lumOff val="80000"/>
                          </a:schemeClr>
                        </a:solidFill>
                      </a:tcPr>
                    </a:tc>
                    <a:tc>
                      <a:txBody>
                        <a:bodyPr/>
                        <a:lstStyle/>
                        <a:p>
                          <a:r>
                            <a:rPr dirty="0" smtClean="0"/>
                            <a:t>0.049</a:t>
                          </a:r>
                          <a:endParaRPr dirty="0"/>
                        </a:p>
                      </a:txBody>
                      <a:tcPr>
                        <a:solidFill>
                          <a:schemeClr val="accent1">
                            <a:lumMod val="20000"/>
                            <a:lumOff val="80000"/>
                          </a:schemeClr>
                        </a:solidFill>
                      </a:tcPr>
                    </a:tc>
                  </a:tr>
                  <a:tr h="365760">
                    <a:tc>
                      <a:txBody>
                        <a:bodyPr/>
                        <a:lstStyle/>
                        <a:p>
                          <a:endParaRPr lang="en-US"/>
                        </a:p>
                      </a:txBody>
                      <a:tcPr>
                        <a:blipFill rotWithShape="0">
                          <a:blip r:embed="rId2"/>
                          <a:stretch>
                            <a:fillRect l="-680" t="-333333" r="-606803" b="-126667"/>
                          </a:stretch>
                        </a:blipFill>
                      </a:tcPr>
                    </a:tc>
                    <a:tc>
                      <a:txBody>
                        <a:bodyPr/>
                        <a:lstStyle/>
                        <a:p>
                          <a:r>
                            <a:rPr dirty="0" smtClean="0"/>
                            <a:t>0.175</a:t>
                          </a:r>
                          <a:endParaRPr dirty="0"/>
                        </a:p>
                      </a:txBody>
                      <a:tcPr>
                        <a:solidFill>
                          <a:schemeClr val="accent2">
                            <a:lumMod val="60000"/>
                            <a:lumOff val="40000"/>
                            <a:alpha val="20000"/>
                          </a:schemeClr>
                        </a:solidFill>
                      </a:tcPr>
                    </a:tc>
                    <a:tc>
                      <a:txBody>
                        <a:bodyPr/>
                        <a:lstStyle/>
                        <a:p>
                          <a:r>
                            <a:rPr dirty="0" smtClean="0"/>
                            <a:t>0.0094</a:t>
                          </a:r>
                          <a:endParaRPr dirty="0"/>
                        </a:p>
                      </a:txBody>
                      <a:tcPr>
                        <a:solidFill>
                          <a:schemeClr val="accent2">
                            <a:lumMod val="60000"/>
                            <a:lumOff val="40000"/>
                            <a:alpha val="20000"/>
                          </a:schemeClr>
                        </a:solidFill>
                      </a:tcPr>
                    </a:tc>
                    <a:tc>
                      <a:txBody>
                        <a:bodyPr/>
                        <a:lstStyle/>
                        <a:p>
                          <a:r>
                            <a:rPr dirty="0" smtClean="0"/>
                            <a:t>18.576</a:t>
                          </a:r>
                          <a:endParaRPr dirty="0"/>
                        </a:p>
                      </a:txBody>
                      <a:tcPr>
                        <a:solidFill>
                          <a:schemeClr val="accent2">
                            <a:lumMod val="60000"/>
                            <a:lumOff val="40000"/>
                            <a:alpha val="20000"/>
                          </a:schemeClr>
                        </a:solidFill>
                      </a:tcPr>
                    </a:tc>
                    <a:tc>
                      <a:txBody>
                        <a:bodyPr/>
                        <a:lstStyle/>
                        <a:p>
                          <a:r>
                            <a:rPr dirty="0" smtClean="0"/>
                            <a:t>4.297e-45</a:t>
                          </a:r>
                          <a:endParaRPr dirty="0"/>
                        </a:p>
                      </a:txBody>
                      <a:tcPr>
                        <a:solidFill>
                          <a:schemeClr val="accent2">
                            <a:lumMod val="60000"/>
                            <a:lumOff val="40000"/>
                            <a:alpha val="20000"/>
                          </a:schemeClr>
                        </a:solidFill>
                      </a:tcPr>
                    </a:tc>
                    <a:tc>
                      <a:txBody>
                        <a:bodyPr/>
                        <a:lstStyle/>
                        <a:p>
                          <a:r>
                            <a:rPr dirty="0" smtClean="0"/>
                            <a:t>0.156</a:t>
                          </a:r>
                          <a:endParaRPr dirty="0"/>
                        </a:p>
                      </a:txBody>
                      <a:tcPr>
                        <a:solidFill>
                          <a:schemeClr val="accent2">
                            <a:lumMod val="60000"/>
                            <a:lumOff val="40000"/>
                            <a:alpha val="20000"/>
                          </a:schemeClr>
                        </a:solidFill>
                      </a:tcPr>
                    </a:tc>
                    <a:tc>
                      <a:txBody>
                        <a:bodyPr/>
                        <a:lstStyle/>
                        <a:p>
                          <a:r>
                            <a:rPr dirty="0" smtClean="0"/>
                            <a:t>0.194</a:t>
                          </a:r>
                          <a:endParaRPr dirty="0"/>
                        </a:p>
                      </a:txBody>
                      <a:tcPr>
                        <a:solidFill>
                          <a:schemeClr val="accent2">
                            <a:lumMod val="60000"/>
                            <a:lumOff val="40000"/>
                            <a:alpha val="20000"/>
                          </a:schemeClr>
                        </a:solidFill>
                      </a:tcPr>
                    </a:tc>
                  </a:tr>
                  <a:tr h="365760">
                    <a:tc>
                      <a:txBody>
                        <a:bodyPr/>
                        <a:lstStyle/>
                        <a:p>
                          <a:endParaRPr lang="en-US"/>
                        </a:p>
                      </a:txBody>
                      <a:tcPr>
                        <a:blipFill rotWithShape="0">
                          <a:blip r:embed="rId2"/>
                          <a:stretch>
                            <a:fillRect l="-680" t="-433333" r="-606803" b="-26667"/>
                          </a:stretch>
                        </a:blipFill>
                      </a:tcPr>
                    </a:tc>
                    <a:tc>
                      <a:txBody>
                        <a:bodyPr/>
                        <a:lstStyle/>
                        <a:p>
                          <a:r>
                            <a:rPr dirty="0" smtClean="0"/>
                            <a:t>0.013</a:t>
                          </a:r>
                          <a:endParaRPr dirty="0"/>
                        </a:p>
                      </a:txBody>
                      <a:tcPr>
                        <a:solidFill>
                          <a:schemeClr val="accent3">
                            <a:lumMod val="40000"/>
                            <a:lumOff val="60000"/>
                          </a:schemeClr>
                        </a:solidFill>
                      </a:tcPr>
                    </a:tc>
                    <a:tc>
                      <a:txBody>
                        <a:bodyPr/>
                        <a:lstStyle/>
                        <a:p>
                          <a:r>
                            <a:rPr dirty="0" smtClean="0"/>
                            <a:t>0.0</a:t>
                          </a:r>
                          <a:r>
                            <a:rPr lang="en-US" dirty="0" smtClean="0"/>
                            <a:t>2</a:t>
                          </a:r>
                          <a:r>
                            <a:rPr dirty="0" smtClean="0"/>
                            <a:t>8</a:t>
                          </a:r>
                          <a:endParaRPr dirty="0"/>
                        </a:p>
                      </a:txBody>
                      <a:tcPr>
                        <a:solidFill>
                          <a:schemeClr val="accent3">
                            <a:lumMod val="40000"/>
                            <a:lumOff val="60000"/>
                          </a:schemeClr>
                        </a:solidFill>
                      </a:tcPr>
                    </a:tc>
                    <a:tc>
                      <a:txBody>
                        <a:bodyPr/>
                        <a:lstStyle/>
                        <a:p>
                          <a:r>
                            <a:rPr dirty="0" smtClean="0"/>
                            <a:t>2.338</a:t>
                          </a:r>
                          <a:endParaRPr dirty="0"/>
                        </a:p>
                      </a:txBody>
                      <a:tcPr>
                        <a:solidFill>
                          <a:schemeClr val="accent3">
                            <a:lumMod val="40000"/>
                            <a:lumOff val="60000"/>
                          </a:schemeClr>
                        </a:solidFill>
                      </a:tcPr>
                    </a:tc>
                    <a:tc>
                      <a:txBody>
                        <a:bodyPr/>
                        <a:lstStyle/>
                        <a:p>
                          <a:r>
                            <a:rPr dirty="0" smtClean="0"/>
                            <a:t>0.0203</a:t>
                          </a:r>
                          <a:endParaRPr dirty="0"/>
                        </a:p>
                      </a:txBody>
                      <a:tcPr>
                        <a:solidFill>
                          <a:schemeClr val="accent3">
                            <a:lumMod val="40000"/>
                            <a:lumOff val="60000"/>
                          </a:schemeClr>
                        </a:solidFill>
                      </a:tcPr>
                    </a:tc>
                    <a:tc>
                      <a:txBody>
                        <a:bodyPr/>
                        <a:lstStyle/>
                        <a:p>
                          <a:r>
                            <a:rPr dirty="0" smtClean="0"/>
                            <a:t>0.0</a:t>
                          </a:r>
                          <a:r>
                            <a:rPr lang="en-US" dirty="0" smtClean="0"/>
                            <a:t>08</a:t>
                          </a:r>
                          <a:endParaRPr dirty="0"/>
                        </a:p>
                      </a:txBody>
                      <a:tcPr>
                        <a:solidFill>
                          <a:schemeClr val="accent3">
                            <a:lumMod val="40000"/>
                            <a:lumOff val="60000"/>
                          </a:schemeClr>
                        </a:solidFill>
                      </a:tcPr>
                    </a:tc>
                    <a:tc>
                      <a:txBody>
                        <a:bodyPr/>
                        <a:lstStyle/>
                        <a:p>
                          <a:r>
                            <a:rPr dirty="0" smtClean="0"/>
                            <a:t>0.0</a:t>
                          </a:r>
                          <a:r>
                            <a:rPr lang="en-US" dirty="0" smtClean="0"/>
                            <a:t>3</a:t>
                          </a:r>
                          <a:r>
                            <a:rPr dirty="0" smtClean="0"/>
                            <a:t>5</a:t>
                          </a:r>
                          <a:endParaRPr dirty="0"/>
                        </a:p>
                      </a:txBody>
                      <a:tcPr>
                        <a:solidFill>
                          <a:schemeClr val="accent3">
                            <a:lumMod val="40000"/>
                            <a:lumOff val="60000"/>
                          </a:schemeClr>
                        </a:solidFill>
                      </a:tcPr>
                    </a:tc>
                  </a:tr>
                </a:tbl>
              </a:graphicData>
            </a:graphic>
          </p:graphicFrame>
        </mc:Fallback>
      </mc:AlternateContent>
      <p:sp>
        <p:nvSpPr>
          <p:cNvPr id="11" name="Content Placeholder 2"/>
          <p:cNvSpPr txBox="1">
            <a:spLocks/>
          </p:cNvSpPr>
          <p:nvPr/>
        </p:nvSpPr>
        <p:spPr>
          <a:xfrm>
            <a:off x="7037207" y="1028399"/>
            <a:ext cx="4004344" cy="500917"/>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z="2400" b="1" dirty="0"/>
              <a:t>One model</a:t>
            </a:r>
          </a:p>
        </p:txBody>
      </p:sp>
      <p:sp>
        <p:nvSpPr>
          <p:cNvPr id="12" name="Content Placeholder 2"/>
          <p:cNvSpPr txBox="1">
            <a:spLocks/>
          </p:cNvSpPr>
          <p:nvPr/>
        </p:nvSpPr>
        <p:spPr>
          <a:xfrm>
            <a:off x="131641" y="1361040"/>
            <a:ext cx="707499" cy="463326"/>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b="1"/>
              <a:t>TV</a:t>
            </a:r>
            <a:endParaRPr lang="en-US" sz="2400" b="1" dirty="0"/>
          </a:p>
        </p:txBody>
      </p:sp>
      <p:sp>
        <p:nvSpPr>
          <p:cNvPr id="13" name="Content Placeholder 2"/>
          <p:cNvSpPr txBox="1">
            <a:spLocks/>
          </p:cNvSpPr>
          <p:nvPr/>
        </p:nvSpPr>
        <p:spPr>
          <a:xfrm>
            <a:off x="117993" y="2978754"/>
            <a:ext cx="1246783" cy="463326"/>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b="1"/>
              <a:t>RADIO</a:t>
            </a:r>
            <a:endParaRPr lang="en-US" sz="2400" b="1" dirty="0"/>
          </a:p>
        </p:txBody>
      </p:sp>
      <p:sp>
        <p:nvSpPr>
          <p:cNvPr id="14" name="Content Placeholder 2"/>
          <p:cNvSpPr txBox="1">
            <a:spLocks/>
          </p:cNvSpPr>
          <p:nvPr/>
        </p:nvSpPr>
        <p:spPr>
          <a:xfrm>
            <a:off x="67808" y="4469644"/>
            <a:ext cx="1092252" cy="463326"/>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b="1"/>
              <a:t>NEWS</a:t>
            </a:r>
            <a:endParaRPr lang="en-US" sz="2400" b="1" dirty="0"/>
          </a:p>
        </p:txBody>
      </p:sp>
    </p:spTree>
    <p:extLst>
      <p:ext uri="{BB962C8B-B14F-4D97-AF65-F5344CB8AC3E}">
        <p14:creationId xmlns:p14="http://schemas.microsoft.com/office/powerpoint/2010/main" val="138430395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Finding Significant Predictors: Hypothesis Testing</a:t>
            </a:r>
          </a:p>
        </p:txBody>
      </p:sp>
      <mc:AlternateContent xmlns:mc="http://schemas.openxmlformats.org/markup-compatibility/2006" xmlns:a14="http://schemas.microsoft.com/office/drawing/2010/main">
        <mc:Choice Requires="a14">
          <p:sp>
            <p:nvSpPr>
              <p:cNvPr id="5" name="Content Placeholder 4"/>
              <p:cNvSpPr>
                <a:spLocks noGrp="1"/>
              </p:cNvSpPr>
              <p:nvPr>
                <p:ph idx="1"/>
              </p:nvPr>
            </p:nvSpPr>
            <p:spPr>
              <a:xfrm>
                <a:off x="833415" y="1177758"/>
                <a:ext cx="10327008" cy="4957999"/>
              </a:xfrm>
            </p:spPr>
            <p:txBody>
              <a:bodyPr/>
              <a:lstStyle/>
              <a:p>
                <a:r>
                  <a:rPr lang="en-US" sz="2400" dirty="0"/>
                  <a:t>For checking the significance of linear regression coefficients:</a:t>
                </a:r>
              </a:p>
              <a:p>
                <a:endParaRPr lang="en-US" sz="2400" dirty="0"/>
              </a:p>
              <a:p>
                <a:pPr marL="574675" indent="-222250">
                  <a:buFont typeface="+mj-lt"/>
                  <a:buAutoNum type="arabicPeriod"/>
                </a:pPr>
                <a:r>
                  <a:rPr lang="en-US" sz="2400" dirty="0"/>
                  <a:t>we set up our hypotheses </a:t>
                </a:r>
                <a14:m>
                  <m:oMath xmlns:m="http://schemas.openxmlformats.org/officeDocument/2006/math">
                    <m:sSub>
                      <m:sSubPr>
                        <m:ctrlPr>
                          <a:rPr lang="en-US" sz="2400" i="1">
                            <a:latin typeface="Cambria Math" panose="02040503050406030204" pitchFamily="18" charset="0"/>
                          </a:rPr>
                        </m:ctrlPr>
                      </m:sSubPr>
                      <m:e>
                        <m:r>
                          <a:rPr lang="en-US" sz="2400" i="1">
                            <a:latin typeface="Cambria Math" charset="0"/>
                          </a:rPr>
                          <m:t>𝐻</m:t>
                        </m:r>
                      </m:e>
                      <m:sub>
                        <m:r>
                          <a:rPr lang="en-US" sz="2400" i="1">
                            <a:latin typeface="Cambria Math" charset="0"/>
                          </a:rPr>
                          <m:t>0</m:t>
                        </m:r>
                      </m:sub>
                    </m:sSub>
                  </m:oMath>
                </a14:m>
                <a:r>
                  <a:rPr lang="en-US" sz="2400" dirty="0"/>
                  <a:t>: </a:t>
                </a:r>
              </a:p>
              <a:p>
                <a:pPr marL="574675" indent="-222250">
                  <a:buFont typeface="+mj-lt"/>
                  <a:buAutoNum type="arabicPeriod"/>
                </a:pPr>
                <a:endParaRPr lang="en-US" sz="2400" dirty="0"/>
              </a:p>
              <a:p>
                <a:pPr marL="574675" indent="-222250">
                  <a:buFont typeface="+mj-lt"/>
                  <a:buAutoNum type="arabicPeriod"/>
                </a:pPr>
                <a:endParaRPr lang="en-US" sz="2400" dirty="0"/>
              </a:p>
              <a:p>
                <a:pPr marL="574675" indent="-222250">
                  <a:buFont typeface="+mj-lt"/>
                  <a:buAutoNum type="arabicPeriod"/>
                </a:pPr>
                <a:endParaRPr lang="en-US" sz="2400" dirty="0"/>
              </a:p>
              <a:p>
                <a:pPr marL="574675" indent="-222250">
                  <a:buFont typeface="+mj-lt"/>
                  <a:buAutoNum type="arabicPeriod"/>
                </a:pPr>
                <a:endParaRPr lang="en-US" sz="2400" dirty="0"/>
              </a:p>
              <a:p>
                <a:pPr marL="574675" indent="-222250">
                  <a:buFont typeface="+mj-lt"/>
                  <a:buAutoNum type="arabicPeriod"/>
                </a:pPr>
                <a:r>
                  <a:rPr lang="en-US" sz="2400" dirty="0"/>
                  <a:t> we choose the </a:t>
                </a:r>
                <a:r>
                  <a:rPr lang="en-US" sz="2400" i="1" dirty="0"/>
                  <a:t>F</a:t>
                </a:r>
                <a:r>
                  <a:rPr lang="en-US" sz="2400" dirty="0"/>
                  <a:t>-stat to evaluate the null hypothesis, </a:t>
                </a:r>
              </a:p>
              <a:p>
                <a:pPr marL="574675" indent="-222250">
                  <a:buFont typeface="+mj-lt"/>
                  <a:buAutoNum type="arabicPeriod"/>
                </a:pPr>
                <a:endParaRPr lang="en-US" sz="2400" dirty="0"/>
              </a:p>
            </p:txBody>
          </p:sp>
        </mc:Choice>
        <mc:Fallback xmlns="">
          <p:sp>
            <p:nvSpPr>
              <p:cNvPr id="5" name="Content Placeholder 4"/>
              <p:cNvSpPr>
                <a:spLocks noGrp="1" noRot="1" noChangeAspect="1" noMove="1" noResize="1" noEditPoints="1" noAdjustHandles="1" noChangeArrowheads="1" noChangeShapeType="1" noTextEdit="1"/>
              </p:cNvSpPr>
              <p:nvPr>
                <p:ph idx="1"/>
              </p:nvPr>
            </p:nvSpPr>
            <p:spPr>
              <a:xfrm>
                <a:off x="833415" y="1177758"/>
                <a:ext cx="10327008" cy="4957999"/>
              </a:xfrm>
              <a:blipFill rotWithShape="0">
                <a:blip r:embed="rId2"/>
                <a:stretch>
                  <a:fillRect l="-945" t="-983"/>
                </a:stretch>
              </a:blipFill>
            </p:spPr>
            <p:txBody>
              <a:bodyPr/>
              <a:lstStyle/>
              <a:p>
                <a:r>
                  <a:rPr lang="en-US">
                    <a:noFill/>
                  </a:rPr>
                  <a:t> </a:t>
                </a:r>
              </a:p>
            </p:txBody>
          </p:sp>
        </mc:Fallback>
      </mc:AlternateContent>
      <p:sp>
        <p:nvSpPr>
          <p:cNvPr id="2" name="Slide Number Placeholder 1"/>
          <p:cNvSpPr>
            <a:spLocks noGrp="1"/>
          </p:cNvSpPr>
          <p:nvPr>
            <p:ph type="sldNum" sz="quarter" idx="12"/>
          </p:nvPr>
        </p:nvSpPr>
        <p:spPr/>
        <p:txBody>
          <a:bodyPr/>
          <a:lstStyle/>
          <a:p>
            <a:fld id="{81B7CCDB-6D39-0547-B7B3-C80E39D6513A}" type="slidenum">
              <a:rPr lang="en-US" smtClean="0"/>
              <a:t>31</a:t>
            </a:fld>
            <a:endParaRPr lang="en-US"/>
          </a:p>
        </p:txBody>
      </p:sp>
      <p:pic>
        <p:nvPicPr>
          <p:cNvPr id="6" name="Picture 5"/>
          <p:cNvPicPr>
            <a:picLocks noChangeAspect="1"/>
          </p:cNvPicPr>
          <p:nvPr/>
        </p:nvPicPr>
        <p:blipFill>
          <a:blip r:embed="rId3"/>
          <a:stretch>
            <a:fillRect/>
          </a:stretch>
        </p:blipFill>
        <p:spPr>
          <a:xfrm>
            <a:off x="1743634" y="2841305"/>
            <a:ext cx="8930640" cy="934720"/>
          </a:xfrm>
          <a:prstGeom prst="rect">
            <a:avLst/>
          </a:prstGeom>
        </p:spPr>
      </p:pic>
      <p:pic>
        <p:nvPicPr>
          <p:cNvPr id="8" name="Picture 7"/>
          <p:cNvPicPr>
            <a:picLocks noChangeAspect="1"/>
          </p:cNvPicPr>
          <p:nvPr/>
        </p:nvPicPr>
        <p:blipFill>
          <a:blip r:embed="rId4"/>
          <a:stretch>
            <a:fillRect/>
          </a:stretch>
        </p:blipFill>
        <p:spPr>
          <a:xfrm>
            <a:off x="3924279" y="5023012"/>
            <a:ext cx="4145280" cy="833120"/>
          </a:xfrm>
          <a:prstGeom prst="rect">
            <a:avLst/>
          </a:prstGeom>
        </p:spPr>
      </p:pic>
    </p:spTree>
    <p:extLst>
      <p:ext uri="{BB962C8B-B14F-4D97-AF65-F5344CB8AC3E}">
        <p14:creationId xmlns:p14="http://schemas.microsoft.com/office/powerpoint/2010/main" val="10989675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Finding Significant Predictors: Hypothesis Testing</a:t>
            </a:r>
          </a:p>
        </p:txBody>
      </p:sp>
      <mc:AlternateContent xmlns:mc="http://schemas.openxmlformats.org/markup-compatibility/2006">
        <mc:Choice xmlns:a14="http://schemas.microsoft.com/office/drawing/2010/main" Requires="a14">
          <p:sp>
            <p:nvSpPr>
              <p:cNvPr id="5" name="Content Placeholder 4"/>
              <p:cNvSpPr>
                <a:spLocks noGrp="1"/>
              </p:cNvSpPr>
              <p:nvPr>
                <p:ph idx="1"/>
              </p:nvPr>
            </p:nvSpPr>
            <p:spPr>
              <a:xfrm>
                <a:off x="833415" y="1177758"/>
                <a:ext cx="10327008" cy="4726085"/>
              </a:xfrm>
            </p:spPr>
            <p:txBody>
              <a:bodyPr/>
              <a:lstStyle/>
              <a:p>
                <a:pPr marL="457200" indent="-457200">
                  <a:buFont typeface="+mj-lt"/>
                  <a:buAutoNum type="arabicPeriod"/>
                </a:pPr>
                <a:endParaRPr lang="en-US" sz="2400" dirty="0"/>
              </a:p>
              <a:p>
                <a:pPr marL="457200" indent="-457200">
                  <a:buFont typeface="+mj-lt"/>
                  <a:buAutoNum type="arabicPeriod" startAt="3"/>
                </a:pPr>
                <a:r>
                  <a:rPr lang="en-US" sz="2400" dirty="0"/>
                  <a:t>we can compute the </a:t>
                </a:r>
                <a:r>
                  <a:rPr lang="en-US" sz="2400" i="1" dirty="0"/>
                  <a:t>F-</a:t>
                </a:r>
                <a:r>
                  <a:rPr lang="en-US" sz="2400" dirty="0"/>
                  <a:t>stat for linear regression models by</a:t>
                </a:r>
              </a:p>
              <a:p>
                <a:pPr marL="457200" indent="-457200">
                  <a:buFont typeface="+mj-lt"/>
                  <a:buAutoNum type="arabicPeriod" startAt="3"/>
                </a:pPr>
                <a:endParaRPr lang="en-US" sz="2400" dirty="0"/>
              </a:p>
              <a:p>
                <a:pPr marL="457200" indent="-457200">
                  <a:buFont typeface="+mj-lt"/>
                  <a:buAutoNum type="arabicPeriod" startAt="3"/>
                </a:pPr>
                <a:endParaRPr lang="en-US" sz="2400" dirty="0"/>
              </a:p>
              <a:p>
                <a:pPr marL="457200" indent="-457200">
                  <a:buFont typeface="+mj-lt"/>
                  <a:buAutoNum type="arabicPeriod" startAt="3"/>
                </a:pPr>
                <a:endParaRPr lang="en-US" sz="2400" dirty="0"/>
              </a:p>
              <a:p>
                <a:pPr marL="457200" indent="-457200">
                  <a:buFont typeface="+mj-lt"/>
                  <a:buAutoNum type="arabicPeriod" startAt="3"/>
                </a:pPr>
                <a:r>
                  <a:rPr lang="en-US" sz="2400" dirty="0"/>
                  <a:t>If </a:t>
                </a:r>
                <a14:m>
                  <m:oMath xmlns:m="http://schemas.openxmlformats.org/officeDocument/2006/math">
                    <m:r>
                      <a:rPr lang="en-US" sz="2400" b="0" i="1" smtClean="0">
                        <a:latin typeface="Cambria Math" charset="0"/>
                      </a:rPr>
                      <m:t>𝐹</m:t>
                    </m:r>
                    <m:r>
                      <a:rPr lang="en-US" sz="2400" b="0" i="1" smtClean="0">
                        <a:latin typeface="Cambria Math" panose="02040503050406030204" pitchFamily="18" charset="0"/>
                      </a:rPr>
                      <m:t>≈</m:t>
                    </m:r>
                    <m:r>
                      <a:rPr lang="en-US" sz="2400" b="0" i="1" smtClean="0">
                        <a:latin typeface="Cambria Math" charset="0"/>
                      </a:rPr>
                      <m:t>1</m:t>
                    </m:r>
                  </m:oMath>
                </a14:m>
                <a:r>
                  <a:rPr lang="en-US" sz="2400" dirty="0"/>
                  <a:t> we consider this evidence for </a:t>
                </a:r>
                <a14:m>
                  <m:oMath xmlns:m="http://schemas.openxmlformats.org/officeDocument/2006/math">
                    <m:sSub>
                      <m:sSubPr>
                        <m:ctrlPr>
                          <a:rPr lang="en-US" sz="2400" i="1">
                            <a:latin typeface="Cambria Math" panose="02040503050406030204" pitchFamily="18" charset="0"/>
                          </a:rPr>
                        </m:ctrlPr>
                      </m:sSubPr>
                      <m:e>
                        <m:r>
                          <a:rPr lang="en-US" sz="2400" i="1">
                            <a:latin typeface="Cambria Math" charset="0"/>
                          </a:rPr>
                          <m:t>𝐻</m:t>
                        </m:r>
                      </m:e>
                      <m:sub>
                        <m:r>
                          <a:rPr lang="en-US" sz="2400" i="1">
                            <a:latin typeface="Cambria Math" charset="0"/>
                          </a:rPr>
                          <m:t>0</m:t>
                        </m:r>
                      </m:sub>
                    </m:sSub>
                  </m:oMath>
                </a14:m>
                <a:r>
                  <a:rPr lang="en-US" sz="2400" dirty="0"/>
                  <a:t>; if </a:t>
                </a:r>
                <a14:m>
                  <m:oMath xmlns:m="http://schemas.openxmlformats.org/officeDocument/2006/math">
                    <m:r>
                      <a:rPr lang="en-US" sz="2400" i="1">
                        <a:latin typeface="Cambria Math" charset="0"/>
                      </a:rPr>
                      <m:t>𝐹</m:t>
                    </m:r>
                    <m:r>
                      <a:rPr lang="en-US" sz="2400" b="0" i="1" smtClean="0">
                        <a:latin typeface="Cambria Math" panose="02040503050406030204" pitchFamily="18" charset="0"/>
                      </a:rPr>
                      <m:t>&gt;</m:t>
                    </m:r>
                    <m:r>
                      <a:rPr lang="en-US" sz="2400" b="0" i="1" smtClean="0">
                        <a:latin typeface="Cambria Math" charset="0"/>
                      </a:rPr>
                      <m:t>&gt;</m:t>
                    </m:r>
                    <m:r>
                      <a:rPr lang="en-US" sz="2400" i="1">
                        <a:latin typeface="Cambria Math" charset="0"/>
                      </a:rPr>
                      <m:t>1</m:t>
                    </m:r>
                  </m:oMath>
                </a14:m>
                <a:r>
                  <a:rPr lang="en-US" sz="2400" dirty="0"/>
                  <a:t>, we consider this evidence against </a:t>
                </a:r>
                <a14:m>
                  <m:oMath xmlns:m="http://schemas.openxmlformats.org/officeDocument/2006/math">
                    <m:sSub>
                      <m:sSubPr>
                        <m:ctrlPr>
                          <a:rPr lang="en-US" sz="2400" i="1">
                            <a:latin typeface="Cambria Math" panose="02040503050406030204" pitchFamily="18" charset="0"/>
                          </a:rPr>
                        </m:ctrlPr>
                      </m:sSubPr>
                      <m:e>
                        <m:r>
                          <a:rPr lang="en-US" sz="2400" i="1">
                            <a:latin typeface="Cambria Math" charset="0"/>
                          </a:rPr>
                          <m:t>𝐻</m:t>
                        </m:r>
                      </m:e>
                      <m:sub>
                        <m:r>
                          <a:rPr lang="en-US" sz="2400" i="1">
                            <a:latin typeface="Cambria Math" charset="0"/>
                          </a:rPr>
                          <m:t>0</m:t>
                        </m:r>
                      </m:sub>
                    </m:sSub>
                  </m:oMath>
                </a14:m>
                <a:r>
                  <a:rPr lang="en-US" sz="2400" dirty="0"/>
                  <a:t>. </a:t>
                </a:r>
              </a:p>
            </p:txBody>
          </p:sp>
        </mc:Choice>
        <mc:Fallback>
          <p:sp>
            <p:nvSpPr>
              <p:cNvPr id="5" name="Content Placeholder 4"/>
              <p:cNvSpPr>
                <a:spLocks noGrp="1" noRot="1" noChangeAspect="1" noMove="1" noResize="1" noEditPoints="1" noAdjustHandles="1" noChangeArrowheads="1" noChangeShapeType="1" noTextEdit="1"/>
              </p:cNvSpPr>
              <p:nvPr>
                <p:ph idx="1"/>
              </p:nvPr>
            </p:nvSpPr>
            <p:spPr>
              <a:xfrm>
                <a:off x="833415" y="1177758"/>
                <a:ext cx="10327008" cy="4726085"/>
              </a:xfrm>
              <a:blipFill>
                <a:blip r:embed="rId2"/>
                <a:stretch>
                  <a:fillRect l="-860"/>
                </a:stretch>
              </a:blipFill>
            </p:spPr>
            <p:txBody>
              <a:bodyPr/>
              <a:lstStyle/>
              <a:p>
                <a:r>
                  <a:rPr lang="en-US">
                    <a:noFill/>
                  </a:rPr>
                  <a:t> </a:t>
                </a:r>
              </a:p>
            </p:txBody>
          </p:sp>
        </mc:Fallback>
      </mc:AlternateContent>
      <p:sp>
        <p:nvSpPr>
          <p:cNvPr id="2" name="Slide Number Placeholder 1"/>
          <p:cNvSpPr>
            <a:spLocks noGrp="1"/>
          </p:cNvSpPr>
          <p:nvPr>
            <p:ph type="sldNum" sz="quarter" idx="12"/>
          </p:nvPr>
        </p:nvSpPr>
        <p:spPr/>
        <p:txBody>
          <a:bodyPr/>
          <a:lstStyle/>
          <a:p>
            <a:fld id="{81B7CCDB-6D39-0547-B7B3-C80E39D6513A}" type="slidenum">
              <a:rPr lang="en-US" smtClean="0"/>
              <a:t>32</a:t>
            </a:fld>
            <a:endParaRPr lang="en-US"/>
          </a:p>
        </p:txBody>
      </p:sp>
      <p:pic>
        <p:nvPicPr>
          <p:cNvPr id="7" name="Picture 6"/>
          <p:cNvPicPr>
            <a:picLocks noChangeAspect="1"/>
          </p:cNvPicPr>
          <p:nvPr/>
        </p:nvPicPr>
        <p:blipFill>
          <a:blip r:embed="rId3"/>
          <a:stretch>
            <a:fillRect/>
          </a:stretch>
        </p:blipFill>
        <p:spPr>
          <a:xfrm>
            <a:off x="1021336" y="2295694"/>
            <a:ext cx="8987790" cy="835660"/>
          </a:xfrm>
          <a:prstGeom prst="rect">
            <a:avLst/>
          </a:prstGeom>
        </p:spPr>
      </p:pic>
      <p:sp>
        <p:nvSpPr>
          <p:cNvPr id="3" name="TextBox 2"/>
          <p:cNvSpPr txBox="1"/>
          <p:nvPr/>
        </p:nvSpPr>
        <p:spPr>
          <a:xfrm>
            <a:off x="7000407" y="2245345"/>
            <a:ext cx="301686" cy="369332"/>
          </a:xfrm>
          <a:prstGeom prst="rect">
            <a:avLst/>
          </a:prstGeom>
          <a:noFill/>
        </p:spPr>
        <p:txBody>
          <a:bodyPr wrap="none" rtlCol="0">
            <a:spAutoFit/>
          </a:bodyPr>
          <a:lstStyle/>
          <a:p>
            <a:r>
              <a:rPr lang="en-US"/>
              <a:t>2</a:t>
            </a:r>
          </a:p>
        </p:txBody>
      </p:sp>
      <p:sp>
        <p:nvSpPr>
          <p:cNvPr id="8" name="TextBox 7"/>
          <p:cNvSpPr txBox="1"/>
          <p:nvPr/>
        </p:nvSpPr>
        <p:spPr>
          <a:xfrm>
            <a:off x="9912234" y="2295694"/>
            <a:ext cx="301686" cy="369332"/>
          </a:xfrm>
          <a:prstGeom prst="rect">
            <a:avLst/>
          </a:prstGeom>
          <a:noFill/>
        </p:spPr>
        <p:txBody>
          <a:bodyPr wrap="none" rtlCol="0">
            <a:spAutoFit/>
          </a:bodyPr>
          <a:lstStyle/>
          <a:p>
            <a:r>
              <a:rPr lang="en-US"/>
              <a:t>2</a:t>
            </a:r>
          </a:p>
        </p:txBody>
      </p:sp>
    </p:spTree>
    <p:extLst>
      <p:ext uri="{BB962C8B-B14F-4D97-AF65-F5344CB8AC3E}">
        <p14:creationId xmlns:p14="http://schemas.microsoft.com/office/powerpoint/2010/main" val="149564479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Lecture Outline </a:t>
            </a:r>
            <a:br>
              <a:rPr lang="en-US" dirty="0"/>
            </a:b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19128" y="840932"/>
                <a:ext cx="10102809" cy="5331268"/>
              </a:xfrm>
              <a:noFill/>
              <a:ln w="12700">
                <a:noFill/>
              </a:ln>
              <a:effectLst/>
            </p:spPr>
            <p:txBody>
              <a:bodyPr/>
              <a:lstStyle/>
              <a:p>
                <a:pPr>
                  <a:spcBef>
                    <a:spcPts val="600"/>
                  </a:spcBef>
                </a:pPr>
                <a:r>
                  <a:rPr lang="en-US" sz="2400" dirty="0">
                    <a:solidFill>
                      <a:schemeClr val="bg1">
                        <a:lumMod val="65000"/>
                      </a:schemeClr>
                    </a:solidFill>
                  </a:rPr>
                  <a:t>Brief Recap </a:t>
                </a:r>
              </a:p>
              <a:p>
                <a:pPr>
                  <a:spcBef>
                    <a:spcPts val="600"/>
                  </a:spcBef>
                </a:pPr>
                <a:r>
                  <a:rPr lang="en-US" sz="2400" dirty="0">
                    <a:solidFill>
                      <a:schemeClr val="bg1">
                        <a:lumMod val="65000"/>
                      </a:schemeClr>
                    </a:solidFill>
                  </a:rPr>
                  <a:t>How well do we know </a:t>
                </a:r>
                <a14:m>
                  <m:oMath xmlns:m="http://schemas.openxmlformats.org/officeDocument/2006/math">
                    <m:acc>
                      <m:accPr>
                        <m:chr m:val="̂"/>
                        <m:ctrlPr>
                          <a:rPr lang="en-US" sz="2400" i="1">
                            <a:solidFill>
                              <a:schemeClr val="bg1">
                                <a:lumMod val="65000"/>
                              </a:schemeClr>
                            </a:solidFill>
                            <a:latin typeface="Cambria Math" panose="02040503050406030204" pitchFamily="18" charset="0"/>
                          </a:rPr>
                        </m:ctrlPr>
                      </m:accPr>
                      <m:e>
                        <m:r>
                          <a:rPr lang="en-US" sz="2400" i="1">
                            <a:solidFill>
                              <a:schemeClr val="bg1">
                                <a:lumMod val="65000"/>
                              </a:schemeClr>
                            </a:solidFill>
                            <a:latin typeface="Cambria Math" charset="0"/>
                          </a:rPr>
                          <m:t>𝑓</m:t>
                        </m:r>
                      </m:e>
                    </m:acc>
                  </m:oMath>
                </a14:m>
                <a:r>
                  <a:rPr lang="en-US" sz="2400" dirty="0">
                    <a:solidFill>
                      <a:schemeClr val="bg1">
                        <a:lumMod val="65000"/>
                      </a:schemeClr>
                    </a:solidFill>
                  </a:rPr>
                  <a:t> </a:t>
                </a:r>
              </a:p>
              <a:p>
                <a:pPr>
                  <a:spcBef>
                    <a:spcPts val="600"/>
                  </a:spcBef>
                </a:pPr>
                <a:r>
                  <a:rPr lang="en-US" sz="2400" dirty="0">
                    <a:solidFill>
                      <a:schemeClr val="bg1">
                        <a:lumMod val="65000"/>
                      </a:schemeClr>
                    </a:solidFill>
                  </a:rPr>
                  <a:t>	    Confidence and Prediction Intervals around our </a:t>
                </a:r>
                <a14:m>
                  <m:oMath xmlns:m="http://schemas.openxmlformats.org/officeDocument/2006/math">
                    <m:acc>
                      <m:accPr>
                        <m:chr m:val="̂"/>
                        <m:ctrlPr>
                          <a:rPr lang="en-US" sz="2400" i="1">
                            <a:solidFill>
                              <a:schemeClr val="bg1">
                                <a:lumMod val="65000"/>
                              </a:schemeClr>
                            </a:solidFill>
                            <a:latin typeface="Cambria Math" panose="02040503050406030204" pitchFamily="18" charset="0"/>
                          </a:rPr>
                        </m:ctrlPr>
                      </m:accPr>
                      <m:e>
                        <m:r>
                          <a:rPr lang="en-US" sz="2400" i="1">
                            <a:solidFill>
                              <a:schemeClr val="bg1">
                                <a:lumMod val="65000"/>
                              </a:schemeClr>
                            </a:solidFill>
                            <a:latin typeface="Cambria Math" charset="0"/>
                          </a:rPr>
                          <m:t>𝑓</m:t>
                        </m:r>
                      </m:e>
                    </m:acc>
                    <m:r>
                      <a:rPr lang="en-US" sz="2400" i="1">
                        <a:solidFill>
                          <a:schemeClr val="bg1">
                            <a:lumMod val="65000"/>
                          </a:schemeClr>
                        </a:solidFill>
                        <a:latin typeface="Cambria Math" charset="0"/>
                      </a:rPr>
                      <m:t> </m:t>
                    </m:r>
                  </m:oMath>
                </a14:m>
                <a:endParaRPr lang="en-US" sz="2400" dirty="0">
                  <a:solidFill>
                    <a:schemeClr val="bg1">
                      <a:lumMod val="65000"/>
                    </a:schemeClr>
                  </a:solidFill>
                </a:endParaRPr>
              </a:p>
              <a:p>
                <a:pPr>
                  <a:spcBef>
                    <a:spcPts val="600"/>
                  </a:spcBef>
                </a:pPr>
                <a:r>
                  <a:rPr lang="en-US" sz="2400" dirty="0">
                    <a:solidFill>
                      <a:schemeClr val="bg1">
                        <a:lumMod val="65000"/>
                      </a:schemeClr>
                    </a:solidFill>
                    <a:latin typeface="Karla" charset="0"/>
                    <a:ea typeface="Karla" charset="0"/>
                    <a:cs typeface="Karla" charset="0"/>
                  </a:rPr>
                  <a:t>Multiple Regression</a:t>
                </a:r>
              </a:p>
              <a:p>
                <a:pPr lvl="1" indent="0">
                  <a:spcBef>
                    <a:spcPts val="600"/>
                  </a:spcBef>
                  <a:buNone/>
                </a:pPr>
                <a:r>
                  <a:rPr lang="en-US" dirty="0">
                    <a:solidFill>
                      <a:schemeClr val="bg1">
                        <a:lumMod val="65000"/>
                      </a:schemeClr>
                    </a:solidFill>
                    <a:latin typeface="Karla" charset="0"/>
                    <a:ea typeface="Karla" charset="0"/>
                    <a:cs typeface="Karla" charset="0"/>
                  </a:rPr>
                  <a:t>Formulation using Linear Algebra</a:t>
                </a:r>
              </a:p>
              <a:p>
                <a:pPr>
                  <a:spcBef>
                    <a:spcPts val="600"/>
                  </a:spcBef>
                </a:pPr>
                <a:r>
                  <a:rPr lang="en-US" sz="2400" b="1" dirty="0">
                    <a:solidFill>
                      <a:schemeClr val="tx1"/>
                    </a:solidFill>
                    <a:latin typeface="Karla" charset="0"/>
                    <a:ea typeface="Karla" charset="0"/>
                    <a:cs typeface="Karla" charset="0"/>
                  </a:rPr>
                  <a:t>Categorical Predictors</a:t>
                </a:r>
              </a:p>
              <a:p>
                <a:pPr>
                  <a:spcBef>
                    <a:spcPts val="600"/>
                  </a:spcBef>
                </a:pPr>
                <a:r>
                  <a:rPr lang="en-US" sz="2400" dirty="0">
                    <a:solidFill>
                      <a:schemeClr val="bg1">
                        <a:lumMod val="65000"/>
                      </a:schemeClr>
                    </a:solidFill>
                    <a:latin typeface="Karla" charset="0"/>
                    <a:ea typeface="Karla" charset="0"/>
                    <a:cs typeface="Karla" charset="0"/>
                  </a:rPr>
                  <a:t>Interaction Terms </a:t>
                </a:r>
              </a:p>
              <a:p>
                <a:pPr>
                  <a:spcBef>
                    <a:spcPts val="600"/>
                  </a:spcBef>
                </a:pPr>
                <a:r>
                  <a:rPr lang="en-US" sz="2400" dirty="0">
                    <a:solidFill>
                      <a:schemeClr val="bg1">
                        <a:lumMod val="65000"/>
                      </a:schemeClr>
                    </a:solidFill>
                    <a:latin typeface="Karla" charset="0"/>
                    <a:ea typeface="Karla" charset="0"/>
                    <a:cs typeface="Karla" charset="0"/>
                  </a:rPr>
                  <a:t>Polynomial Regression </a:t>
                </a:r>
              </a:p>
              <a:p>
                <a:pPr lvl="1" indent="0">
                  <a:spcBef>
                    <a:spcPts val="600"/>
                  </a:spcBef>
                  <a:buNone/>
                </a:pPr>
                <a:r>
                  <a:rPr lang="en-US" dirty="0">
                    <a:solidFill>
                      <a:schemeClr val="bg1">
                        <a:lumMod val="65000"/>
                      </a:schemeClr>
                    </a:solidFill>
                    <a:latin typeface="Karla" charset="0"/>
                    <a:ea typeface="Karla" charset="0"/>
                    <a:cs typeface="Karla" charset="0"/>
                  </a:rPr>
                  <a:t>Linear Algebra Formulation</a:t>
                </a:r>
              </a:p>
              <a:p>
                <a:pPr>
                  <a:spcBef>
                    <a:spcPts val="600"/>
                  </a:spcBef>
                </a:pPr>
                <a:r>
                  <a:rPr lang="en-US" sz="2400" dirty="0">
                    <a:solidFill>
                      <a:schemeClr val="bg1">
                        <a:lumMod val="65000"/>
                      </a:schemeClr>
                    </a:solidFill>
                    <a:latin typeface="Karla" charset="0"/>
                    <a:ea typeface="Karla" charset="0"/>
                    <a:cs typeface="Karla" charset="0"/>
                  </a:rPr>
                  <a:t>Overfitting</a:t>
                </a:r>
              </a:p>
              <a:p>
                <a:pPr>
                  <a:spcBef>
                    <a:spcPts val="600"/>
                  </a:spcBef>
                </a:pPr>
                <a:r>
                  <a:rPr lang="en-US" sz="2400" dirty="0">
                    <a:solidFill>
                      <a:schemeClr val="bg1">
                        <a:lumMod val="65000"/>
                      </a:schemeClr>
                    </a:solidFill>
                    <a:latin typeface="Karla" charset="0"/>
                    <a:ea typeface="Karla" charset="0"/>
                    <a:cs typeface="Karla" charset="0"/>
                  </a:rPr>
                  <a:t>Variable Selection</a:t>
                </a:r>
              </a:p>
              <a:p>
                <a:pPr>
                  <a:spcBef>
                    <a:spcPts val="600"/>
                  </a:spcBef>
                </a:pPr>
                <a:r>
                  <a:rPr lang="en-US" sz="2400" dirty="0">
                    <a:solidFill>
                      <a:schemeClr val="bg1">
                        <a:lumMod val="65000"/>
                      </a:schemeClr>
                    </a:solidFill>
                    <a:latin typeface="Karla" charset="0"/>
                    <a:ea typeface="Karla" charset="0"/>
                    <a:cs typeface="Karla" charset="0"/>
                  </a:rPr>
                  <a:t>Bias vs. Variance</a:t>
                </a:r>
              </a:p>
              <a:p>
                <a:pPr>
                  <a:spcBef>
                    <a:spcPts val="600"/>
                  </a:spcBef>
                </a:pPr>
                <a:endParaRPr lang="en-US" sz="2400" dirty="0">
                  <a:solidFill>
                    <a:schemeClr val="bg1">
                      <a:lumMod val="65000"/>
                    </a:schemeClr>
                  </a:solidFill>
                  <a:latin typeface="Karla" charset="0"/>
                  <a:ea typeface="Karla" charset="0"/>
                  <a:cs typeface="Karla" charset="0"/>
                </a:endParaRPr>
              </a:p>
              <a:p>
                <a:pPr>
                  <a:spcBef>
                    <a:spcPts val="600"/>
                  </a:spcBef>
                </a:pPr>
                <a:endParaRPr lang="en-US" sz="2400" dirty="0">
                  <a:solidFill>
                    <a:schemeClr val="bg1">
                      <a:lumMod val="65000"/>
                    </a:schemeClr>
                  </a:solidFill>
                  <a:latin typeface="Karla" charset="0"/>
                  <a:ea typeface="Karla" charset="0"/>
                  <a:cs typeface="Karla"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19128" y="840932"/>
                <a:ext cx="10102809" cy="5331268"/>
              </a:xfrm>
              <a:blipFill>
                <a:blip r:embed="rId2"/>
                <a:stretch>
                  <a:fillRect l="-753" t="-713" b="-3088"/>
                </a:stretch>
              </a:blipFill>
              <a:ln w="12700">
                <a:noFill/>
              </a:ln>
              <a:effectLst/>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33</a:t>
            </a:fld>
            <a:endParaRPr lang="en-US"/>
          </a:p>
        </p:txBody>
      </p:sp>
    </p:spTree>
    <p:extLst>
      <p:ext uri="{BB962C8B-B14F-4D97-AF65-F5344CB8AC3E}">
        <p14:creationId xmlns:p14="http://schemas.microsoft.com/office/powerpoint/2010/main" val="210667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9292" y="193671"/>
            <a:ext cx="11493416" cy="767276"/>
          </a:xfrm>
        </p:spPr>
        <p:txBody>
          <a:bodyPr/>
          <a:lstStyle/>
          <a:p>
            <a:r>
              <a:rPr lang="en-US" dirty="0"/>
              <a:t>Qualitative Predictors</a:t>
            </a:r>
          </a:p>
        </p:txBody>
      </p:sp>
      <p:sp>
        <p:nvSpPr>
          <p:cNvPr id="3" name="Content Placeholder 2"/>
          <p:cNvSpPr>
            <a:spLocks noGrp="1"/>
          </p:cNvSpPr>
          <p:nvPr>
            <p:ph idx="1"/>
          </p:nvPr>
        </p:nvSpPr>
        <p:spPr>
          <a:xfrm>
            <a:off x="833415" y="1154898"/>
            <a:ext cx="10327008" cy="2111143"/>
          </a:xfrm>
        </p:spPr>
        <p:txBody>
          <a:bodyPr/>
          <a:lstStyle/>
          <a:p>
            <a:r>
              <a:rPr lang="en-US" sz="2400" dirty="0">
                <a:latin typeface="Karla" charset="0"/>
                <a:ea typeface="Karla" charset="0"/>
                <a:cs typeface="Karla" charset="0"/>
              </a:rPr>
              <a:t>So far, we have assumed that all variables are quantitative. But in practice,  often some predictors are </a:t>
            </a:r>
            <a:r>
              <a:rPr lang="en-US" sz="2400" b="1" dirty="0">
                <a:latin typeface="Karla" charset="0"/>
                <a:ea typeface="Karla" charset="0"/>
                <a:cs typeface="Karla" charset="0"/>
              </a:rPr>
              <a:t>qualitative</a:t>
            </a:r>
            <a:r>
              <a:rPr lang="en-US" sz="2400" dirty="0"/>
              <a:t>. </a:t>
            </a:r>
          </a:p>
          <a:p>
            <a:r>
              <a:rPr lang="en-US" sz="2400" b="1" dirty="0"/>
              <a:t>Example</a:t>
            </a:r>
            <a:r>
              <a:rPr lang="en-US" sz="2400" dirty="0"/>
              <a:t>:  The Credit data set contains information about balance, age, cards, education, income, limit , and rating for a number of potential customers.</a:t>
            </a:r>
          </a:p>
          <a:p>
            <a:endParaRPr lang="en-US" sz="2400" dirty="0"/>
          </a:p>
        </p:txBody>
      </p:sp>
      <p:sp>
        <p:nvSpPr>
          <p:cNvPr id="5" name="Slide Number Placeholder 4"/>
          <p:cNvSpPr>
            <a:spLocks noGrp="1"/>
          </p:cNvSpPr>
          <p:nvPr>
            <p:ph type="sldNum" sz="quarter" idx="12"/>
          </p:nvPr>
        </p:nvSpPr>
        <p:spPr/>
        <p:txBody>
          <a:bodyPr/>
          <a:lstStyle/>
          <a:p>
            <a:fld id="{81B7CCDB-6D39-0547-B7B3-C80E39D6513A}" type="slidenum">
              <a:rPr lang="en-US" smtClean="0"/>
              <a:t>34</a:t>
            </a:fld>
            <a:endParaRPr lang="en-US"/>
          </a:p>
        </p:txBody>
      </p:sp>
      <p:graphicFrame>
        <p:nvGraphicFramePr>
          <p:cNvPr id="4" name="Table 3"/>
          <p:cNvGraphicFramePr>
            <a:graphicFrameLocks noGrp="1"/>
          </p:cNvGraphicFramePr>
          <p:nvPr>
            <p:extLst/>
          </p:nvPr>
        </p:nvGraphicFramePr>
        <p:xfrm>
          <a:off x="833415" y="3459992"/>
          <a:ext cx="10168183" cy="2406615"/>
        </p:xfrm>
        <a:graphic>
          <a:graphicData uri="http://schemas.openxmlformats.org/drawingml/2006/table">
            <a:tbl>
              <a:tblPr firstRow="1" bandRow="1">
                <a:tableStyleId>{9D7B26C5-4107-4FEC-AEDC-1716B250A1EF}</a:tableStyleId>
              </a:tblPr>
              <a:tblGrid>
                <a:gridCol w="921068">
                  <a:extLst>
                    <a:ext uri="{9D8B030D-6E8A-4147-A177-3AD203B41FA5}">
                      <a16:colId xmlns:a16="http://schemas.microsoft.com/office/drawing/2014/main" val="20000"/>
                    </a:ext>
                  </a:extLst>
                </a:gridCol>
                <a:gridCol w="713105">
                  <a:extLst>
                    <a:ext uri="{9D8B030D-6E8A-4147-A177-3AD203B41FA5}">
                      <a16:colId xmlns:a16="http://schemas.microsoft.com/office/drawing/2014/main" val="20001"/>
                    </a:ext>
                  </a:extLst>
                </a:gridCol>
                <a:gridCol w="841693">
                  <a:extLst>
                    <a:ext uri="{9D8B030D-6E8A-4147-A177-3AD203B41FA5}">
                      <a16:colId xmlns:a16="http://schemas.microsoft.com/office/drawing/2014/main" val="20002"/>
                    </a:ext>
                  </a:extLst>
                </a:gridCol>
                <a:gridCol w="773430">
                  <a:extLst>
                    <a:ext uri="{9D8B030D-6E8A-4147-A177-3AD203B41FA5}">
                      <a16:colId xmlns:a16="http://schemas.microsoft.com/office/drawing/2014/main" val="20003"/>
                    </a:ext>
                  </a:extLst>
                </a:gridCol>
                <a:gridCol w="567055">
                  <a:extLst>
                    <a:ext uri="{9D8B030D-6E8A-4147-A177-3AD203B41FA5}">
                      <a16:colId xmlns:a16="http://schemas.microsoft.com/office/drawing/2014/main" val="20004"/>
                    </a:ext>
                  </a:extLst>
                </a:gridCol>
                <a:gridCol w="1178243">
                  <a:extLst>
                    <a:ext uri="{9D8B030D-6E8A-4147-A177-3AD203B41FA5}">
                      <a16:colId xmlns:a16="http://schemas.microsoft.com/office/drawing/2014/main" val="20005"/>
                    </a:ext>
                  </a:extLst>
                </a:gridCol>
                <a:gridCol w="908368">
                  <a:extLst>
                    <a:ext uri="{9D8B030D-6E8A-4147-A177-3AD203B41FA5}">
                      <a16:colId xmlns:a16="http://schemas.microsoft.com/office/drawing/2014/main" val="20006"/>
                    </a:ext>
                  </a:extLst>
                </a:gridCol>
                <a:gridCol w="1013143">
                  <a:extLst>
                    <a:ext uri="{9D8B030D-6E8A-4147-A177-3AD203B41FA5}">
                      <a16:colId xmlns:a16="http://schemas.microsoft.com/office/drawing/2014/main" val="20007"/>
                    </a:ext>
                  </a:extLst>
                </a:gridCol>
                <a:gridCol w="998855">
                  <a:extLst>
                    <a:ext uri="{9D8B030D-6E8A-4147-A177-3AD203B41FA5}">
                      <a16:colId xmlns:a16="http://schemas.microsoft.com/office/drawing/2014/main" val="20008"/>
                    </a:ext>
                  </a:extLst>
                </a:gridCol>
                <a:gridCol w="1214755">
                  <a:extLst>
                    <a:ext uri="{9D8B030D-6E8A-4147-A177-3AD203B41FA5}">
                      <a16:colId xmlns:a16="http://schemas.microsoft.com/office/drawing/2014/main" val="20009"/>
                    </a:ext>
                  </a:extLst>
                </a:gridCol>
                <a:gridCol w="1038468">
                  <a:extLst>
                    <a:ext uri="{9D8B030D-6E8A-4147-A177-3AD203B41FA5}">
                      <a16:colId xmlns:a16="http://schemas.microsoft.com/office/drawing/2014/main" val="20010"/>
                    </a:ext>
                  </a:extLst>
                </a:gridCol>
              </a:tblGrid>
              <a:tr h="281017">
                <a:tc>
                  <a:txBody>
                    <a:bodyPr/>
                    <a:lstStyle/>
                    <a:p>
                      <a:r>
                        <a:rPr sz="1600" b="1" i="0" dirty="0">
                          <a:solidFill>
                            <a:schemeClr val="tx2"/>
                          </a:solidFill>
                          <a:effectLst/>
                          <a:latin typeface="Karla" charset="0"/>
                          <a:ea typeface="Karla" charset="0"/>
                          <a:cs typeface="Karla" charset="0"/>
                        </a:rPr>
                        <a:t>Income</a:t>
                      </a:r>
                    </a:p>
                  </a:txBody>
                  <a:tcPr anchor="ctr"/>
                </a:tc>
                <a:tc>
                  <a:txBody>
                    <a:bodyPr/>
                    <a:lstStyle/>
                    <a:p>
                      <a:r>
                        <a:rPr sz="1600" b="1" i="0" dirty="0">
                          <a:solidFill>
                            <a:schemeClr val="tx2"/>
                          </a:solidFill>
                          <a:effectLst/>
                          <a:latin typeface="Karla" charset="0"/>
                          <a:ea typeface="Karla" charset="0"/>
                          <a:cs typeface="Karla" charset="0"/>
                        </a:rPr>
                        <a:t>Limit</a:t>
                      </a:r>
                    </a:p>
                  </a:txBody>
                  <a:tcPr anchor="ctr"/>
                </a:tc>
                <a:tc>
                  <a:txBody>
                    <a:bodyPr/>
                    <a:lstStyle/>
                    <a:p>
                      <a:r>
                        <a:rPr sz="1600" b="1" i="0" dirty="0">
                          <a:solidFill>
                            <a:schemeClr val="tx2"/>
                          </a:solidFill>
                          <a:effectLst/>
                          <a:latin typeface="Karla" charset="0"/>
                          <a:ea typeface="Karla" charset="0"/>
                          <a:cs typeface="Karla" charset="0"/>
                        </a:rPr>
                        <a:t>Rating</a:t>
                      </a:r>
                    </a:p>
                  </a:txBody>
                  <a:tcPr anchor="ctr"/>
                </a:tc>
                <a:tc>
                  <a:txBody>
                    <a:bodyPr/>
                    <a:lstStyle/>
                    <a:p>
                      <a:r>
                        <a:rPr sz="1600" b="1" i="0" dirty="0">
                          <a:solidFill>
                            <a:schemeClr val="tx2"/>
                          </a:solidFill>
                          <a:effectLst/>
                          <a:latin typeface="Karla" charset="0"/>
                          <a:ea typeface="Karla" charset="0"/>
                          <a:cs typeface="Karla" charset="0"/>
                        </a:rPr>
                        <a:t>Cards</a:t>
                      </a:r>
                    </a:p>
                  </a:txBody>
                  <a:tcPr anchor="ctr"/>
                </a:tc>
                <a:tc>
                  <a:txBody>
                    <a:bodyPr/>
                    <a:lstStyle/>
                    <a:p>
                      <a:r>
                        <a:rPr sz="1600" b="1" i="0" dirty="0">
                          <a:solidFill>
                            <a:schemeClr val="tx2"/>
                          </a:solidFill>
                          <a:effectLst/>
                          <a:latin typeface="Karla" charset="0"/>
                          <a:ea typeface="Karla" charset="0"/>
                          <a:cs typeface="Karla" charset="0"/>
                        </a:rPr>
                        <a:t>Age</a:t>
                      </a:r>
                    </a:p>
                  </a:txBody>
                  <a:tcPr anchor="ctr"/>
                </a:tc>
                <a:tc>
                  <a:txBody>
                    <a:bodyPr/>
                    <a:lstStyle/>
                    <a:p>
                      <a:r>
                        <a:rPr sz="1600" b="1" i="0" dirty="0">
                          <a:solidFill>
                            <a:schemeClr val="tx2"/>
                          </a:solidFill>
                          <a:effectLst/>
                          <a:latin typeface="Karla" charset="0"/>
                          <a:ea typeface="Karla" charset="0"/>
                          <a:cs typeface="Karla" charset="0"/>
                        </a:rPr>
                        <a:t>Education</a:t>
                      </a:r>
                    </a:p>
                  </a:txBody>
                  <a:tcPr anchor="ctr"/>
                </a:tc>
                <a:tc>
                  <a:txBody>
                    <a:bodyPr/>
                    <a:lstStyle/>
                    <a:p>
                      <a:r>
                        <a:rPr lang="en-US" sz="1600" b="1" i="0" kern="1200" dirty="0">
                          <a:solidFill>
                            <a:schemeClr val="accent2"/>
                          </a:solidFill>
                          <a:effectLst/>
                          <a:latin typeface="Karla" charset="0"/>
                          <a:ea typeface="Karla" charset="0"/>
                          <a:cs typeface="Karla" charset="0"/>
                        </a:rPr>
                        <a:t>Gender</a:t>
                      </a:r>
                      <a:endParaRPr sz="1600" b="1" i="0" kern="1200" dirty="0">
                        <a:solidFill>
                          <a:schemeClr val="accent2"/>
                        </a:solidFill>
                        <a:effectLst/>
                        <a:latin typeface="Karla" charset="0"/>
                        <a:ea typeface="Karla" charset="0"/>
                        <a:cs typeface="Karla" charset="0"/>
                      </a:endParaRPr>
                    </a:p>
                  </a:txBody>
                  <a:tcPr anchor="ctr"/>
                </a:tc>
                <a:tc>
                  <a:txBody>
                    <a:bodyPr/>
                    <a:lstStyle/>
                    <a:p>
                      <a:r>
                        <a:rPr sz="1600" b="1" i="0" dirty="0">
                          <a:solidFill>
                            <a:schemeClr val="accent2"/>
                          </a:solidFill>
                          <a:effectLst/>
                          <a:latin typeface="Karla" charset="0"/>
                          <a:ea typeface="Karla" charset="0"/>
                          <a:cs typeface="Karla" charset="0"/>
                        </a:rPr>
                        <a:t>Student</a:t>
                      </a:r>
                    </a:p>
                  </a:txBody>
                  <a:tcPr anchor="ctr"/>
                </a:tc>
                <a:tc>
                  <a:txBody>
                    <a:bodyPr/>
                    <a:lstStyle/>
                    <a:p>
                      <a:r>
                        <a:rPr sz="1600" b="1" i="0" dirty="0">
                          <a:solidFill>
                            <a:schemeClr val="accent2"/>
                          </a:solidFill>
                          <a:effectLst/>
                          <a:latin typeface="Karla" charset="0"/>
                          <a:ea typeface="Karla" charset="0"/>
                          <a:cs typeface="Karla" charset="0"/>
                        </a:rPr>
                        <a:t>Married</a:t>
                      </a:r>
                    </a:p>
                  </a:txBody>
                  <a:tcPr anchor="ctr"/>
                </a:tc>
                <a:tc>
                  <a:txBody>
                    <a:bodyPr/>
                    <a:lstStyle/>
                    <a:p>
                      <a:r>
                        <a:rPr sz="1600" b="1" i="0" dirty="0">
                          <a:solidFill>
                            <a:schemeClr val="accent2"/>
                          </a:solidFill>
                          <a:effectLst/>
                          <a:latin typeface="Karla" charset="0"/>
                          <a:ea typeface="Karla" charset="0"/>
                          <a:cs typeface="Karla" charset="0"/>
                        </a:rPr>
                        <a:t>Ethnicity</a:t>
                      </a:r>
                    </a:p>
                  </a:txBody>
                  <a:tcPr anchor="ctr"/>
                </a:tc>
                <a:tc>
                  <a:txBody>
                    <a:bodyPr/>
                    <a:lstStyle/>
                    <a:p>
                      <a:r>
                        <a:rPr sz="1600" b="1" i="0" dirty="0">
                          <a:effectLst/>
                          <a:latin typeface="Karla" charset="0"/>
                          <a:ea typeface="Karla" charset="0"/>
                          <a:cs typeface="Karla" charset="0"/>
                        </a:rPr>
                        <a:t>Balance</a:t>
                      </a:r>
                    </a:p>
                  </a:txBody>
                  <a:tcPr anchor="ctr">
                    <a:solidFill>
                      <a:schemeClr val="accent2">
                        <a:lumMod val="40000"/>
                        <a:lumOff val="60000"/>
                      </a:schemeClr>
                    </a:solidFill>
                  </a:tcPr>
                </a:tc>
                <a:extLst>
                  <a:ext uri="{0D108BD9-81ED-4DB2-BD59-A6C34878D82A}">
                    <a16:rowId xmlns:a16="http://schemas.microsoft.com/office/drawing/2014/main" val="10000"/>
                  </a:ext>
                </a:extLst>
              </a:tr>
              <a:tr h="428913">
                <a:tc>
                  <a:txBody>
                    <a:bodyPr/>
                    <a:lstStyle/>
                    <a:p>
                      <a:r>
                        <a:rPr sz="1600" b="0" i="0" dirty="0">
                          <a:effectLst/>
                          <a:latin typeface="Karla" charset="0"/>
                          <a:ea typeface="Karla" charset="0"/>
                          <a:cs typeface="Karla" charset="0"/>
                        </a:rPr>
                        <a:t>14.890</a:t>
                      </a:r>
                    </a:p>
                  </a:txBody>
                  <a:tcPr/>
                </a:tc>
                <a:tc>
                  <a:txBody>
                    <a:bodyPr/>
                    <a:lstStyle/>
                    <a:p>
                      <a:r>
                        <a:rPr sz="1600" b="0" i="0" dirty="0">
                          <a:effectLst/>
                          <a:latin typeface="Karla" charset="0"/>
                          <a:ea typeface="Karla" charset="0"/>
                          <a:cs typeface="Karla" charset="0"/>
                        </a:rPr>
                        <a:t>3606</a:t>
                      </a:r>
                    </a:p>
                  </a:txBody>
                  <a:tcPr/>
                </a:tc>
                <a:tc>
                  <a:txBody>
                    <a:bodyPr/>
                    <a:lstStyle/>
                    <a:p>
                      <a:r>
                        <a:rPr sz="1600" b="0" i="0">
                          <a:effectLst/>
                          <a:latin typeface="Karla" charset="0"/>
                          <a:ea typeface="Karla" charset="0"/>
                          <a:cs typeface="Karla" charset="0"/>
                        </a:rPr>
                        <a:t>283</a:t>
                      </a:r>
                    </a:p>
                  </a:txBody>
                  <a:tcPr/>
                </a:tc>
                <a:tc>
                  <a:txBody>
                    <a:bodyPr/>
                    <a:lstStyle/>
                    <a:p>
                      <a:r>
                        <a:rPr sz="1600" b="0" i="0">
                          <a:effectLst/>
                          <a:latin typeface="Karla" charset="0"/>
                          <a:ea typeface="Karla" charset="0"/>
                          <a:cs typeface="Karla" charset="0"/>
                        </a:rPr>
                        <a:t>2</a:t>
                      </a:r>
                    </a:p>
                  </a:txBody>
                  <a:tcPr/>
                </a:tc>
                <a:tc>
                  <a:txBody>
                    <a:bodyPr/>
                    <a:lstStyle/>
                    <a:p>
                      <a:r>
                        <a:rPr sz="1600" b="0" i="0">
                          <a:effectLst/>
                          <a:latin typeface="Karla" charset="0"/>
                          <a:ea typeface="Karla" charset="0"/>
                          <a:cs typeface="Karla" charset="0"/>
                        </a:rPr>
                        <a:t>34</a:t>
                      </a:r>
                    </a:p>
                  </a:txBody>
                  <a:tcPr/>
                </a:tc>
                <a:tc>
                  <a:txBody>
                    <a:bodyPr/>
                    <a:lstStyle/>
                    <a:p>
                      <a:r>
                        <a:rPr sz="1600" b="0" i="0" dirty="0">
                          <a:effectLst/>
                          <a:latin typeface="Karla" charset="0"/>
                          <a:ea typeface="Karla" charset="0"/>
                          <a:cs typeface="Karla" charset="0"/>
                        </a:rPr>
                        <a:t>11</a:t>
                      </a:r>
                    </a:p>
                  </a:txBody>
                  <a:tcPr/>
                </a:tc>
                <a:tc>
                  <a:txBody>
                    <a:bodyPr/>
                    <a:lstStyle/>
                    <a:p>
                      <a:r>
                        <a:rPr sz="1600" b="0" i="0">
                          <a:effectLst/>
                          <a:latin typeface="Karla" charset="0"/>
                          <a:ea typeface="Karla" charset="0"/>
                          <a:cs typeface="Karla" charset="0"/>
                        </a:rPr>
                        <a:t> Male</a:t>
                      </a:r>
                    </a:p>
                  </a:txBody>
                  <a:tcPr/>
                </a:tc>
                <a:tc>
                  <a:txBody>
                    <a:bodyPr/>
                    <a:lstStyle/>
                    <a:p>
                      <a:r>
                        <a:rPr sz="1600" b="0" i="0" dirty="0">
                          <a:effectLst/>
                          <a:latin typeface="Karla" charset="0"/>
                          <a:ea typeface="Karla" charset="0"/>
                          <a:cs typeface="Karla" charset="0"/>
                        </a:rPr>
                        <a:t>No</a:t>
                      </a:r>
                    </a:p>
                  </a:txBody>
                  <a:tcPr/>
                </a:tc>
                <a:tc>
                  <a:txBody>
                    <a:bodyPr/>
                    <a:lstStyle/>
                    <a:p>
                      <a:r>
                        <a:rPr sz="1600" b="0" i="0" dirty="0">
                          <a:effectLst/>
                          <a:latin typeface="Karla" charset="0"/>
                          <a:ea typeface="Karla" charset="0"/>
                          <a:cs typeface="Karla" charset="0"/>
                        </a:rPr>
                        <a:t>Yes</a:t>
                      </a:r>
                    </a:p>
                  </a:txBody>
                  <a:tcPr/>
                </a:tc>
                <a:tc>
                  <a:txBody>
                    <a:bodyPr/>
                    <a:lstStyle/>
                    <a:p>
                      <a:r>
                        <a:rPr sz="1600" b="0" i="0" dirty="0">
                          <a:effectLst/>
                          <a:latin typeface="Karla" charset="0"/>
                          <a:ea typeface="Karla" charset="0"/>
                          <a:cs typeface="Karla" charset="0"/>
                        </a:rPr>
                        <a:t>Caucasian</a:t>
                      </a:r>
                    </a:p>
                  </a:txBody>
                  <a:tcPr/>
                </a:tc>
                <a:tc>
                  <a:txBody>
                    <a:bodyPr/>
                    <a:lstStyle/>
                    <a:p>
                      <a:r>
                        <a:rPr sz="1600" b="0" i="0">
                          <a:effectLst/>
                          <a:latin typeface="Karla" charset="0"/>
                          <a:ea typeface="Karla" charset="0"/>
                          <a:cs typeface="Karla" charset="0"/>
                        </a:rPr>
                        <a:t>333</a:t>
                      </a:r>
                    </a:p>
                  </a:txBody>
                  <a:tcPr>
                    <a:solidFill>
                      <a:schemeClr val="accent2">
                        <a:lumMod val="40000"/>
                        <a:lumOff val="60000"/>
                      </a:schemeClr>
                    </a:solidFill>
                  </a:tcPr>
                </a:tc>
                <a:extLst>
                  <a:ext uri="{0D108BD9-81ED-4DB2-BD59-A6C34878D82A}">
                    <a16:rowId xmlns:a16="http://schemas.microsoft.com/office/drawing/2014/main" val="10001"/>
                  </a:ext>
                </a:extLst>
              </a:tr>
              <a:tr h="450140">
                <a:tc>
                  <a:txBody>
                    <a:bodyPr/>
                    <a:lstStyle/>
                    <a:p>
                      <a:r>
                        <a:rPr sz="1600" b="0" i="0" dirty="0">
                          <a:effectLst/>
                          <a:latin typeface="Karla" charset="0"/>
                          <a:ea typeface="Karla" charset="0"/>
                          <a:cs typeface="Karla" charset="0"/>
                        </a:rPr>
                        <a:t>106.02</a:t>
                      </a:r>
                    </a:p>
                  </a:txBody>
                  <a:tcPr/>
                </a:tc>
                <a:tc>
                  <a:txBody>
                    <a:bodyPr/>
                    <a:lstStyle/>
                    <a:p>
                      <a:r>
                        <a:rPr sz="1600" b="0" i="0">
                          <a:effectLst/>
                          <a:latin typeface="Karla" charset="0"/>
                          <a:ea typeface="Karla" charset="0"/>
                          <a:cs typeface="Karla" charset="0"/>
                        </a:rPr>
                        <a:t>6645</a:t>
                      </a:r>
                    </a:p>
                  </a:txBody>
                  <a:tcPr/>
                </a:tc>
                <a:tc>
                  <a:txBody>
                    <a:bodyPr/>
                    <a:lstStyle/>
                    <a:p>
                      <a:r>
                        <a:rPr sz="1600" b="0" i="0" dirty="0">
                          <a:effectLst/>
                          <a:latin typeface="Karla" charset="0"/>
                          <a:ea typeface="Karla" charset="0"/>
                          <a:cs typeface="Karla" charset="0"/>
                        </a:rPr>
                        <a:t>483</a:t>
                      </a:r>
                    </a:p>
                  </a:txBody>
                  <a:tcPr/>
                </a:tc>
                <a:tc>
                  <a:txBody>
                    <a:bodyPr/>
                    <a:lstStyle/>
                    <a:p>
                      <a:r>
                        <a:rPr sz="1600" b="0" i="0">
                          <a:effectLst/>
                          <a:latin typeface="Karla" charset="0"/>
                          <a:ea typeface="Karla" charset="0"/>
                          <a:cs typeface="Karla" charset="0"/>
                        </a:rPr>
                        <a:t>3</a:t>
                      </a:r>
                    </a:p>
                  </a:txBody>
                  <a:tcPr/>
                </a:tc>
                <a:tc>
                  <a:txBody>
                    <a:bodyPr/>
                    <a:lstStyle/>
                    <a:p>
                      <a:r>
                        <a:rPr sz="1600" b="0" i="0">
                          <a:effectLst/>
                          <a:latin typeface="Karla" charset="0"/>
                          <a:ea typeface="Karla" charset="0"/>
                          <a:cs typeface="Karla" charset="0"/>
                        </a:rPr>
                        <a:t>82</a:t>
                      </a:r>
                    </a:p>
                  </a:txBody>
                  <a:tcPr/>
                </a:tc>
                <a:tc>
                  <a:txBody>
                    <a:bodyPr/>
                    <a:lstStyle/>
                    <a:p>
                      <a:r>
                        <a:rPr sz="1600" b="0" i="0">
                          <a:effectLst/>
                          <a:latin typeface="Karla" charset="0"/>
                          <a:ea typeface="Karla" charset="0"/>
                          <a:cs typeface="Karla" charset="0"/>
                        </a:rPr>
                        <a:t>15</a:t>
                      </a:r>
                    </a:p>
                  </a:txBody>
                  <a:tcPr/>
                </a:tc>
                <a:tc>
                  <a:txBody>
                    <a:bodyPr/>
                    <a:lstStyle/>
                    <a:p>
                      <a:r>
                        <a:rPr sz="1600" b="0" i="0" dirty="0">
                          <a:effectLst/>
                          <a:latin typeface="Karla" charset="0"/>
                          <a:ea typeface="Karla" charset="0"/>
                          <a:cs typeface="Karla" charset="0"/>
                        </a:rPr>
                        <a:t>Female</a:t>
                      </a:r>
                    </a:p>
                  </a:txBody>
                  <a:tcPr/>
                </a:tc>
                <a:tc>
                  <a:txBody>
                    <a:bodyPr/>
                    <a:lstStyle/>
                    <a:p>
                      <a:r>
                        <a:rPr sz="1600" b="0" i="0">
                          <a:effectLst/>
                          <a:latin typeface="Karla" charset="0"/>
                          <a:ea typeface="Karla" charset="0"/>
                          <a:cs typeface="Karla" charset="0"/>
                        </a:rPr>
                        <a:t>Yes</a:t>
                      </a:r>
                    </a:p>
                  </a:txBody>
                  <a:tcPr/>
                </a:tc>
                <a:tc>
                  <a:txBody>
                    <a:bodyPr/>
                    <a:lstStyle/>
                    <a:p>
                      <a:r>
                        <a:rPr sz="1600" b="0" i="0">
                          <a:effectLst/>
                          <a:latin typeface="Karla" charset="0"/>
                          <a:ea typeface="Karla" charset="0"/>
                          <a:cs typeface="Karla" charset="0"/>
                        </a:rPr>
                        <a:t>Yes</a:t>
                      </a:r>
                    </a:p>
                  </a:txBody>
                  <a:tcPr/>
                </a:tc>
                <a:tc>
                  <a:txBody>
                    <a:bodyPr/>
                    <a:lstStyle/>
                    <a:p>
                      <a:r>
                        <a:rPr sz="1600" b="0" i="0">
                          <a:effectLst/>
                          <a:latin typeface="Karla" charset="0"/>
                          <a:ea typeface="Karla" charset="0"/>
                          <a:cs typeface="Karla" charset="0"/>
                        </a:rPr>
                        <a:t>Asian</a:t>
                      </a:r>
                    </a:p>
                  </a:txBody>
                  <a:tcPr/>
                </a:tc>
                <a:tc>
                  <a:txBody>
                    <a:bodyPr/>
                    <a:lstStyle/>
                    <a:p>
                      <a:r>
                        <a:rPr sz="1600" b="0" i="0" dirty="0">
                          <a:effectLst/>
                          <a:latin typeface="Karla" charset="0"/>
                          <a:ea typeface="Karla" charset="0"/>
                          <a:cs typeface="Karla" charset="0"/>
                        </a:rPr>
                        <a:t>903</a:t>
                      </a:r>
                    </a:p>
                  </a:txBody>
                  <a:tcPr>
                    <a:solidFill>
                      <a:schemeClr val="accent2">
                        <a:lumMod val="40000"/>
                        <a:lumOff val="60000"/>
                      </a:schemeClr>
                    </a:solidFill>
                  </a:tcPr>
                </a:tc>
                <a:extLst>
                  <a:ext uri="{0D108BD9-81ED-4DB2-BD59-A6C34878D82A}">
                    <a16:rowId xmlns:a16="http://schemas.microsoft.com/office/drawing/2014/main" val="10002"/>
                  </a:ext>
                </a:extLst>
              </a:tr>
              <a:tr h="441400">
                <a:tc>
                  <a:txBody>
                    <a:bodyPr/>
                    <a:lstStyle/>
                    <a:p>
                      <a:r>
                        <a:rPr sz="1600" b="0" i="0" dirty="0">
                          <a:effectLst/>
                          <a:latin typeface="Karla" charset="0"/>
                          <a:ea typeface="Karla" charset="0"/>
                          <a:cs typeface="Karla" charset="0"/>
                        </a:rPr>
                        <a:t>104.59</a:t>
                      </a:r>
                    </a:p>
                  </a:txBody>
                  <a:tcPr/>
                </a:tc>
                <a:tc>
                  <a:txBody>
                    <a:bodyPr/>
                    <a:lstStyle/>
                    <a:p>
                      <a:r>
                        <a:rPr sz="1600" b="0" i="0">
                          <a:effectLst/>
                          <a:latin typeface="Karla" charset="0"/>
                          <a:ea typeface="Karla" charset="0"/>
                          <a:cs typeface="Karla" charset="0"/>
                        </a:rPr>
                        <a:t>7075</a:t>
                      </a:r>
                    </a:p>
                  </a:txBody>
                  <a:tcPr/>
                </a:tc>
                <a:tc>
                  <a:txBody>
                    <a:bodyPr/>
                    <a:lstStyle/>
                    <a:p>
                      <a:r>
                        <a:rPr sz="1600" b="0" i="0">
                          <a:effectLst/>
                          <a:latin typeface="Karla" charset="0"/>
                          <a:ea typeface="Karla" charset="0"/>
                          <a:cs typeface="Karla" charset="0"/>
                        </a:rPr>
                        <a:t>514</a:t>
                      </a:r>
                    </a:p>
                  </a:txBody>
                  <a:tcPr/>
                </a:tc>
                <a:tc>
                  <a:txBody>
                    <a:bodyPr/>
                    <a:lstStyle/>
                    <a:p>
                      <a:r>
                        <a:rPr sz="1600" b="0" i="0">
                          <a:effectLst/>
                          <a:latin typeface="Karla" charset="0"/>
                          <a:ea typeface="Karla" charset="0"/>
                          <a:cs typeface="Karla" charset="0"/>
                        </a:rPr>
                        <a:t>4</a:t>
                      </a:r>
                    </a:p>
                  </a:txBody>
                  <a:tcPr/>
                </a:tc>
                <a:tc>
                  <a:txBody>
                    <a:bodyPr/>
                    <a:lstStyle/>
                    <a:p>
                      <a:r>
                        <a:rPr sz="1600" b="0" i="0">
                          <a:effectLst/>
                          <a:latin typeface="Karla" charset="0"/>
                          <a:ea typeface="Karla" charset="0"/>
                          <a:cs typeface="Karla" charset="0"/>
                        </a:rPr>
                        <a:t>71</a:t>
                      </a:r>
                    </a:p>
                  </a:txBody>
                  <a:tcPr/>
                </a:tc>
                <a:tc>
                  <a:txBody>
                    <a:bodyPr/>
                    <a:lstStyle/>
                    <a:p>
                      <a:r>
                        <a:rPr sz="1600" b="0" i="0">
                          <a:effectLst/>
                          <a:latin typeface="Karla" charset="0"/>
                          <a:ea typeface="Karla" charset="0"/>
                          <a:cs typeface="Karla" charset="0"/>
                        </a:rPr>
                        <a:t>11</a:t>
                      </a:r>
                    </a:p>
                  </a:txBody>
                  <a:tcPr/>
                </a:tc>
                <a:tc>
                  <a:txBody>
                    <a:bodyPr/>
                    <a:lstStyle/>
                    <a:p>
                      <a:r>
                        <a:rPr sz="1600" b="0" i="0">
                          <a:effectLst/>
                          <a:latin typeface="Karla" charset="0"/>
                          <a:ea typeface="Karla" charset="0"/>
                          <a:cs typeface="Karla" charset="0"/>
                        </a:rPr>
                        <a:t> Male</a:t>
                      </a:r>
                    </a:p>
                  </a:txBody>
                  <a:tcPr/>
                </a:tc>
                <a:tc>
                  <a:txBody>
                    <a:bodyPr/>
                    <a:lstStyle/>
                    <a:p>
                      <a:r>
                        <a:rPr sz="1600" b="0" i="0">
                          <a:effectLst/>
                          <a:latin typeface="Karla" charset="0"/>
                          <a:ea typeface="Karla" charset="0"/>
                          <a:cs typeface="Karla" charset="0"/>
                        </a:rPr>
                        <a:t>No</a:t>
                      </a:r>
                    </a:p>
                  </a:txBody>
                  <a:tcPr/>
                </a:tc>
                <a:tc>
                  <a:txBody>
                    <a:bodyPr/>
                    <a:lstStyle/>
                    <a:p>
                      <a:r>
                        <a:rPr sz="1600" b="0" i="0">
                          <a:effectLst/>
                          <a:latin typeface="Karla" charset="0"/>
                          <a:ea typeface="Karla" charset="0"/>
                          <a:cs typeface="Karla" charset="0"/>
                        </a:rPr>
                        <a:t>No</a:t>
                      </a:r>
                    </a:p>
                  </a:txBody>
                  <a:tcPr/>
                </a:tc>
                <a:tc>
                  <a:txBody>
                    <a:bodyPr/>
                    <a:lstStyle/>
                    <a:p>
                      <a:r>
                        <a:rPr sz="1600" b="0" i="0">
                          <a:effectLst/>
                          <a:latin typeface="Karla" charset="0"/>
                          <a:ea typeface="Karla" charset="0"/>
                          <a:cs typeface="Karla" charset="0"/>
                        </a:rPr>
                        <a:t>Asian</a:t>
                      </a:r>
                    </a:p>
                  </a:txBody>
                  <a:tcPr/>
                </a:tc>
                <a:tc>
                  <a:txBody>
                    <a:bodyPr/>
                    <a:lstStyle/>
                    <a:p>
                      <a:r>
                        <a:rPr sz="1600" b="0" i="0">
                          <a:effectLst/>
                          <a:latin typeface="Karla" charset="0"/>
                          <a:ea typeface="Karla" charset="0"/>
                          <a:cs typeface="Karla" charset="0"/>
                        </a:rPr>
                        <a:t>580</a:t>
                      </a:r>
                    </a:p>
                  </a:txBody>
                  <a:tcPr>
                    <a:solidFill>
                      <a:schemeClr val="accent2">
                        <a:lumMod val="40000"/>
                        <a:lumOff val="60000"/>
                      </a:schemeClr>
                    </a:solidFill>
                  </a:tcPr>
                </a:tc>
                <a:extLst>
                  <a:ext uri="{0D108BD9-81ED-4DB2-BD59-A6C34878D82A}">
                    <a16:rowId xmlns:a16="http://schemas.microsoft.com/office/drawing/2014/main" val="10003"/>
                  </a:ext>
                </a:extLst>
              </a:tr>
              <a:tr h="366196">
                <a:tc>
                  <a:txBody>
                    <a:bodyPr/>
                    <a:lstStyle/>
                    <a:p>
                      <a:r>
                        <a:rPr sz="1600" b="0" i="0" dirty="0">
                          <a:effectLst/>
                          <a:latin typeface="Karla" charset="0"/>
                          <a:ea typeface="Karla" charset="0"/>
                          <a:cs typeface="Karla" charset="0"/>
                        </a:rPr>
                        <a:t>148.92</a:t>
                      </a:r>
                    </a:p>
                  </a:txBody>
                  <a:tcPr/>
                </a:tc>
                <a:tc>
                  <a:txBody>
                    <a:bodyPr/>
                    <a:lstStyle/>
                    <a:p>
                      <a:r>
                        <a:rPr sz="1600" b="0" i="0">
                          <a:effectLst/>
                          <a:latin typeface="Karla" charset="0"/>
                          <a:ea typeface="Karla" charset="0"/>
                          <a:cs typeface="Karla" charset="0"/>
                        </a:rPr>
                        <a:t>9504</a:t>
                      </a:r>
                    </a:p>
                  </a:txBody>
                  <a:tcPr/>
                </a:tc>
                <a:tc>
                  <a:txBody>
                    <a:bodyPr/>
                    <a:lstStyle/>
                    <a:p>
                      <a:r>
                        <a:rPr sz="1600" b="0" i="0">
                          <a:effectLst/>
                          <a:latin typeface="Karla" charset="0"/>
                          <a:ea typeface="Karla" charset="0"/>
                          <a:cs typeface="Karla" charset="0"/>
                        </a:rPr>
                        <a:t>681</a:t>
                      </a:r>
                    </a:p>
                  </a:txBody>
                  <a:tcPr/>
                </a:tc>
                <a:tc>
                  <a:txBody>
                    <a:bodyPr/>
                    <a:lstStyle/>
                    <a:p>
                      <a:r>
                        <a:rPr sz="1600" b="0" i="0">
                          <a:effectLst/>
                          <a:latin typeface="Karla" charset="0"/>
                          <a:ea typeface="Karla" charset="0"/>
                          <a:cs typeface="Karla" charset="0"/>
                        </a:rPr>
                        <a:t>3</a:t>
                      </a:r>
                    </a:p>
                  </a:txBody>
                  <a:tcPr/>
                </a:tc>
                <a:tc>
                  <a:txBody>
                    <a:bodyPr/>
                    <a:lstStyle/>
                    <a:p>
                      <a:r>
                        <a:rPr sz="1600" b="0" i="0">
                          <a:effectLst/>
                          <a:latin typeface="Karla" charset="0"/>
                          <a:ea typeface="Karla" charset="0"/>
                          <a:cs typeface="Karla" charset="0"/>
                        </a:rPr>
                        <a:t>36</a:t>
                      </a:r>
                    </a:p>
                  </a:txBody>
                  <a:tcPr/>
                </a:tc>
                <a:tc>
                  <a:txBody>
                    <a:bodyPr/>
                    <a:lstStyle/>
                    <a:p>
                      <a:r>
                        <a:rPr sz="1600" b="0" i="0">
                          <a:effectLst/>
                          <a:latin typeface="Karla" charset="0"/>
                          <a:ea typeface="Karla" charset="0"/>
                          <a:cs typeface="Karla" charset="0"/>
                        </a:rPr>
                        <a:t>11</a:t>
                      </a:r>
                    </a:p>
                  </a:txBody>
                  <a:tcPr/>
                </a:tc>
                <a:tc>
                  <a:txBody>
                    <a:bodyPr/>
                    <a:lstStyle/>
                    <a:p>
                      <a:r>
                        <a:rPr sz="1600" b="0" i="0">
                          <a:effectLst/>
                          <a:latin typeface="Karla" charset="0"/>
                          <a:ea typeface="Karla" charset="0"/>
                          <a:cs typeface="Karla" charset="0"/>
                        </a:rPr>
                        <a:t>Female</a:t>
                      </a:r>
                    </a:p>
                  </a:txBody>
                  <a:tcPr/>
                </a:tc>
                <a:tc>
                  <a:txBody>
                    <a:bodyPr/>
                    <a:lstStyle/>
                    <a:p>
                      <a:r>
                        <a:rPr sz="1600" b="0" i="0" dirty="0">
                          <a:effectLst/>
                          <a:latin typeface="Karla" charset="0"/>
                          <a:ea typeface="Karla" charset="0"/>
                          <a:cs typeface="Karla" charset="0"/>
                        </a:rPr>
                        <a:t>No</a:t>
                      </a:r>
                    </a:p>
                  </a:txBody>
                  <a:tcPr/>
                </a:tc>
                <a:tc>
                  <a:txBody>
                    <a:bodyPr/>
                    <a:lstStyle/>
                    <a:p>
                      <a:r>
                        <a:rPr sz="1600" b="0" i="0">
                          <a:effectLst/>
                          <a:latin typeface="Karla" charset="0"/>
                          <a:ea typeface="Karla" charset="0"/>
                          <a:cs typeface="Karla" charset="0"/>
                        </a:rPr>
                        <a:t>No</a:t>
                      </a:r>
                    </a:p>
                  </a:txBody>
                  <a:tcPr/>
                </a:tc>
                <a:tc>
                  <a:txBody>
                    <a:bodyPr/>
                    <a:lstStyle/>
                    <a:p>
                      <a:r>
                        <a:rPr sz="1600" b="0" i="0">
                          <a:effectLst/>
                          <a:latin typeface="Karla" charset="0"/>
                          <a:ea typeface="Karla" charset="0"/>
                          <a:cs typeface="Karla" charset="0"/>
                        </a:rPr>
                        <a:t>Asian</a:t>
                      </a:r>
                    </a:p>
                  </a:txBody>
                  <a:tcPr/>
                </a:tc>
                <a:tc>
                  <a:txBody>
                    <a:bodyPr/>
                    <a:lstStyle/>
                    <a:p>
                      <a:r>
                        <a:rPr sz="1600" b="0" i="0">
                          <a:effectLst/>
                          <a:latin typeface="Karla" charset="0"/>
                          <a:ea typeface="Karla" charset="0"/>
                          <a:cs typeface="Karla" charset="0"/>
                        </a:rPr>
                        <a:t>964</a:t>
                      </a:r>
                    </a:p>
                  </a:txBody>
                  <a:tcPr>
                    <a:solidFill>
                      <a:schemeClr val="accent2">
                        <a:lumMod val="40000"/>
                        <a:lumOff val="60000"/>
                      </a:schemeClr>
                    </a:solidFill>
                  </a:tcPr>
                </a:tc>
                <a:extLst>
                  <a:ext uri="{0D108BD9-81ED-4DB2-BD59-A6C34878D82A}">
                    <a16:rowId xmlns:a16="http://schemas.microsoft.com/office/drawing/2014/main" val="10004"/>
                  </a:ext>
                </a:extLst>
              </a:tr>
              <a:tr h="384686">
                <a:tc>
                  <a:txBody>
                    <a:bodyPr/>
                    <a:lstStyle/>
                    <a:p>
                      <a:r>
                        <a:rPr sz="1600" b="0" i="0" dirty="0">
                          <a:effectLst/>
                          <a:latin typeface="Karla" charset="0"/>
                          <a:ea typeface="Karla" charset="0"/>
                          <a:cs typeface="Karla" charset="0"/>
                        </a:rPr>
                        <a:t>55.882</a:t>
                      </a:r>
                    </a:p>
                  </a:txBody>
                  <a:tcPr/>
                </a:tc>
                <a:tc>
                  <a:txBody>
                    <a:bodyPr/>
                    <a:lstStyle/>
                    <a:p>
                      <a:r>
                        <a:rPr sz="1600" b="0" i="0">
                          <a:effectLst/>
                          <a:latin typeface="Karla" charset="0"/>
                          <a:ea typeface="Karla" charset="0"/>
                          <a:cs typeface="Karla" charset="0"/>
                        </a:rPr>
                        <a:t>4897</a:t>
                      </a:r>
                    </a:p>
                  </a:txBody>
                  <a:tcPr/>
                </a:tc>
                <a:tc>
                  <a:txBody>
                    <a:bodyPr/>
                    <a:lstStyle/>
                    <a:p>
                      <a:r>
                        <a:rPr sz="1600" b="0" i="0">
                          <a:effectLst/>
                          <a:latin typeface="Karla" charset="0"/>
                          <a:ea typeface="Karla" charset="0"/>
                          <a:cs typeface="Karla" charset="0"/>
                        </a:rPr>
                        <a:t>357</a:t>
                      </a:r>
                    </a:p>
                  </a:txBody>
                  <a:tcPr/>
                </a:tc>
                <a:tc>
                  <a:txBody>
                    <a:bodyPr/>
                    <a:lstStyle/>
                    <a:p>
                      <a:r>
                        <a:rPr sz="1600" b="0" i="0">
                          <a:effectLst/>
                          <a:latin typeface="Karla" charset="0"/>
                          <a:ea typeface="Karla" charset="0"/>
                          <a:cs typeface="Karla" charset="0"/>
                        </a:rPr>
                        <a:t>2</a:t>
                      </a:r>
                    </a:p>
                  </a:txBody>
                  <a:tcPr/>
                </a:tc>
                <a:tc>
                  <a:txBody>
                    <a:bodyPr/>
                    <a:lstStyle/>
                    <a:p>
                      <a:r>
                        <a:rPr sz="1600" b="0" i="0">
                          <a:effectLst/>
                          <a:latin typeface="Karla" charset="0"/>
                          <a:ea typeface="Karla" charset="0"/>
                          <a:cs typeface="Karla" charset="0"/>
                        </a:rPr>
                        <a:t>68</a:t>
                      </a:r>
                    </a:p>
                  </a:txBody>
                  <a:tcPr/>
                </a:tc>
                <a:tc>
                  <a:txBody>
                    <a:bodyPr/>
                    <a:lstStyle/>
                    <a:p>
                      <a:r>
                        <a:rPr sz="1600" b="0" i="0">
                          <a:effectLst/>
                          <a:latin typeface="Karla" charset="0"/>
                          <a:ea typeface="Karla" charset="0"/>
                          <a:cs typeface="Karla" charset="0"/>
                        </a:rPr>
                        <a:t>16</a:t>
                      </a:r>
                    </a:p>
                  </a:txBody>
                  <a:tcPr/>
                </a:tc>
                <a:tc>
                  <a:txBody>
                    <a:bodyPr/>
                    <a:lstStyle/>
                    <a:p>
                      <a:r>
                        <a:rPr sz="1600" b="0" i="0">
                          <a:effectLst/>
                          <a:latin typeface="Karla" charset="0"/>
                          <a:ea typeface="Karla" charset="0"/>
                          <a:cs typeface="Karla" charset="0"/>
                        </a:rPr>
                        <a:t> Male</a:t>
                      </a:r>
                    </a:p>
                  </a:txBody>
                  <a:tcPr/>
                </a:tc>
                <a:tc>
                  <a:txBody>
                    <a:bodyPr/>
                    <a:lstStyle/>
                    <a:p>
                      <a:r>
                        <a:rPr sz="1600" b="0" i="0">
                          <a:effectLst/>
                          <a:latin typeface="Karla" charset="0"/>
                          <a:ea typeface="Karla" charset="0"/>
                          <a:cs typeface="Karla" charset="0"/>
                        </a:rPr>
                        <a:t>No</a:t>
                      </a:r>
                    </a:p>
                  </a:txBody>
                  <a:tcPr/>
                </a:tc>
                <a:tc>
                  <a:txBody>
                    <a:bodyPr/>
                    <a:lstStyle/>
                    <a:p>
                      <a:r>
                        <a:rPr sz="1600" b="0" i="0">
                          <a:effectLst/>
                          <a:latin typeface="Karla" charset="0"/>
                          <a:ea typeface="Karla" charset="0"/>
                          <a:cs typeface="Karla" charset="0"/>
                        </a:rPr>
                        <a:t>Yes</a:t>
                      </a:r>
                    </a:p>
                  </a:txBody>
                  <a:tcPr/>
                </a:tc>
                <a:tc>
                  <a:txBody>
                    <a:bodyPr/>
                    <a:lstStyle/>
                    <a:p>
                      <a:r>
                        <a:rPr sz="1600" b="0" i="0">
                          <a:effectLst/>
                          <a:latin typeface="Karla" charset="0"/>
                          <a:ea typeface="Karla" charset="0"/>
                          <a:cs typeface="Karla" charset="0"/>
                        </a:rPr>
                        <a:t>Caucasian</a:t>
                      </a:r>
                    </a:p>
                  </a:txBody>
                  <a:tcPr/>
                </a:tc>
                <a:tc>
                  <a:txBody>
                    <a:bodyPr/>
                    <a:lstStyle/>
                    <a:p>
                      <a:r>
                        <a:rPr sz="1600" b="0" i="0" dirty="0">
                          <a:effectLst/>
                          <a:latin typeface="Karla" charset="0"/>
                          <a:ea typeface="Karla" charset="0"/>
                          <a:cs typeface="Karla" charset="0"/>
                        </a:rPr>
                        <a:t>331</a:t>
                      </a:r>
                    </a:p>
                  </a:txBody>
                  <a:tcPr>
                    <a:solidFill>
                      <a:schemeClr val="accent2">
                        <a:lumMod val="40000"/>
                        <a:lumOff val="60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286204447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9292" y="193671"/>
            <a:ext cx="11493416" cy="767276"/>
          </a:xfrm>
        </p:spPr>
        <p:txBody>
          <a:bodyPr/>
          <a:lstStyle/>
          <a:p>
            <a:r>
              <a:rPr lang="en-US" dirty="0"/>
              <a:t>Qualitative Predictors</a:t>
            </a:r>
          </a:p>
        </p:txBody>
      </p:sp>
      <p:sp>
        <p:nvSpPr>
          <p:cNvPr id="3" name="Content Placeholder 2"/>
          <p:cNvSpPr>
            <a:spLocks noGrp="1"/>
          </p:cNvSpPr>
          <p:nvPr>
            <p:ph idx="1"/>
          </p:nvPr>
        </p:nvSpPr>
        <p:spPr>
          <a:xfrm>
            <a:off x="833415" y="1154898"/>
            <a:ext cx="10327008" cy="2111143"/>
          </a:xfrm>
        </p:spPr>
        <p:txBody>
          <a:bodyPr/>
          <a:lstStyle/>
          <a:p>
            <a:r>
              <a:rPr lang="en-US" sz="2400" dirty="0">
                <a:latin typeface="Karla" charset="0"/>
                <a:ea typeface="Karla" charset="0"/>
                <a:cs typeface="Karla" charset="0"/>
              </a:rPr>
              <a:t>If the predictor takes only two values, then we create an </a:t>
            </a:r>
            <a:r>
              <a:rPr lang="en-US" sz="2400" b="1" dirty="0">
                <a:latin typeface="Karla" charset="0"/>
                <a:ea typeface="Karla" charset="0"/>
                <a:cs typeface="Karla" charset="0"/>
              </a:rPr>
              <a:t>indicator</a:t>
            </a:r>
            <a:r>
              <a:rPr lang="en-US" sz="2400" dirty="0">
                <a:latin typeface="Karla" charset="0"/>
                <a:ea typeface="Karla" charset="0"/>
                <a:cs typeface="Karla" charset="0"/>
              </a:rPr>
              <a:t> or </a:t>
            </a:r>
            <a:r>
              <a:rPr lang="en-US" sz="2400" b="1" dirty="0">
                <a:latin typeface="Karla" charset="0"/>
                <a:ea typeface="Karla" charset="0"/>
                <a:cs typeface="Karla" charset="0"/>
              </a:rPr>
              <a:t>dummy variable </a:t>
            </a:r>
            <a:r>
              <a:rPr lang="en-US" sz="2400" dirty="0">
                <a:latin typeface="Karla" charset="0"/>
                <a:ea typeface="Karla" charset="0"/>
                <a:cs typeface="Karla" charset="0"/>
              </a:rPr>
              <a:t>that takes on two possible numerical values.</a:t>
            </a:r>
          </a:p>
          <a:p>
            <a:r>
              <a:rPr lang="en-US" sz="2400" dirty="0">
                <a:latin typeface="Karla" charset="0"/>
                <a:ea typeface="Karla" charset="0"/>
                <a:cs typeface="Karla" charset="0"/>
              </a:rPr>
              <a:t>For example for the gender, we create a new variable:</a:t>
            </a:r>
          </a:p>
          <a:p>
            <a:endParaRPr lang="en-US" sz="2400" dirty="0">
              <a:latin typeface="Karla" charset="0"/>
              <a:ea typeface="Karla" charset="0"/>
              <a:cs typeface="Karla" charset="0"/>
            </a:endParaRPr>
          </a:p>
          <a:p>
            <a:endParaRPr lang="en-US" sz="2400" dirty="0">
              <a:latin typeface="Karla" charset="0"/>
              <a:ea typeface="Karla" charset="0"/>
              <a:cs typeface="Karla" charset="0"/>
            </a:endParaRPr>
          </a:p>
          <a:p>
            <a:endParaRPr lang="en-US" sz="2400" dirty="0">
              <a:latin typeface="Karla" charset="0"/>
              <a:ea typeface="Karla" charset="0"/>
              <a:cs typeface="Karla" charset="0"/>
            </a:endParaRPr>
          </a:p>
          <a:p>
            <a:r>
              <a:rPr lang="en-US" sz="2400" dirty="0">
                <a:latin typeface="Karla" charset="0"/>
                <a:ea typeface="Karla" charset="0"/>
                <a:cs typeface="Karla" charset="0"/>
              </a:rPr>
              <a:t>We then use this variable as a predictor in the regression equation. </a:t>
            </a:r>
          </a:p>
          <a:p>
            <a:endParaRPr lang="en-US" sz="2400" dirty="0">
              <a:latin typeface="Karla" charset="0"/>
              <a:ea typeface="Karla" charset="0"/>
              <a:cs typeface="Karla" charset="0"/>
            </a:endParaRPr>
          </a:p>
        </p:txBody>
      </p:sp>
      <p:sp>
        <p:nvSpPr>
          <p:cNvPr id="4" name="Slide Number Placeholder 3"/>
          <p:cNvSpPr>
            <a:spLocks noGrp="1"/>
          </p:cNvSpPr>
          <p:nvPr>
            <p:ph type="sldNum" sz="quarter" idx="12"/>
          </p:nvPr>
        </p:nvSpPr>
        <p:spPr/>
        <p:txBody>
          <a:bodyPr/>
          <a:lstStyle/>
          <a:p>
            <a:fld id="{81B7CCDB-6D39-0547-B7B3-C80E39D6513A}" type="slidenum">
              <a:rPr lang="en-US" smtClean="0"/>
              <a:t>35</a:t>
            </a:fld>
            <a:endParaRPr lang="en-US"/>
          </a:p>
        </p:txBody>
      </p:sp>
      <p:pic>
        <p:nvPicPr>
          <p:cNvPr id="5" name="Picture 4"/>
          <p:cNvPicPr>
            <a:picLocks noChangeAspect="1"/>
          </p:cNvPicPr>
          <p:nvPr/>
        </p:nvPicPr>
        <p:blipFill>
          <a:blip r:embed="rId2"/>
          <a:stretch>
            <a:fillRect/>
          </a:stretch>
        </p:blipFill>
        <p:spPr>
          <a:xfrm>
            <a:off x="2851150" y="2739825"/>
            <a:ext cx="5283200" cy="883920"/>
          </a:xfrm>
          <a:prstGeom prst="rect">
            <a:avLst/>
          </a:prstGeom>
        </p:spPr>
      </p:pic>
      <p:pic>
        <p:nvPicPr>
          <p:cNvPr id="6" name="Picture 5"/>
          <p:cNvPicPr>
            <a:picLocks noChangeAspect="1"/>
          </p:cNvPicPr>
          <p:nvPr/>
        </p:nvPicPr>
        <p:blipFill>
          <a:blip r:embed="rId3"/>
          <a:stretch>
            <a:fillRect/>
          </a:stretch>
        </p:blipFill>
        <p:spPr>
          <a:xfrm>
            <a:off x="1259840" y="4409008"/>
            <a:ext cx="9672320" cy="883920"/>
          </a:xfrm>
          <a:prstGeom prst="rect">
            <a:avLst/>
          </a:prstGeom>
        </p:spPr>
      </p:pic>
    </p:spTree>
    <p:extLst>
      <p:ext uri="{BB962C8B-B14F-4D97-AF65-F5344CB8AC3E}">
        <p14:creationId xmlns:p14="http://schemas.microsoft.com/office/powerpoint/2010/main" val="42135766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9292" y="193671"/>
            <a:ext cx="11493416" cy="767276"/>
          </a:xfrm>
        </p:spPr>
        <p:txBody>
          <a:bodyPr/>
          <a:lstStyle/>
          <a:p>
            <a:r>
              <a:rPr lang="en-US" dirty="0"/>
              <a:t>Qualitative Predictors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3415" y="1154898"/>
                <a:ext cx="10327008" cy="2111143"/>
              </a:xfrm>
            </p:spPr>
            <p:txBody>
              <a:bodyPr/>
              <a:lstStyle/>
              <a:p>
                <a:r>
                  <a:rPr lang="en-US" sz="2400" b="1" dirty="0">
                    <a:latin typeface="Karla" charset="0"/>
                    <a:ea typeface="Karla" charset="0"/>
                    <a:cs typeface="Karla" charset="0"/>
                  </a:rPr>
                  <a:t>Question: </a:t>
                </a:r>
                <a:r>
                  <a:rPr lang="en-US" sz="2400" dirty="0">
                    <a:latin typeface="Karla" charset="0"/>
                    <a:ea typeface="Karla" charset="0"/>
                    <a:cs typeface="Karla" charset="0"/>
                  </a:rPr>
                  <a:t>What is interpretation of </a:t>
                </a:r>
                <a14:m>
                  <m:oMath xmlns:m="http://schemas.openxmlformats.org/officeDocument/2006/math">
                    <m:sSub>
                      <m:sSubPr>
                        <m:ctrlPr>
                          <a:rPr lang="en-US" sz="2400" i="1">
                            <a:latin typeface="Cambria Math" panose="02040503050406030204" pitchFamily="18" charset="0"/>
                            <a:ea typeface="Karla" charset="0"/>
                            <a:cs typeface="Karla" charset="0"/>
                          </a:rPr>
                        </m:ctrlPr>
                      </m:sSubPr>
                      <m:e>
                        <m:r>
                          <a:rPr lang="en-US" sz="2400" i="1">
                            <a:latin typeface="Cambria Math" charset="0"/>
                            <a:ea typeface="Cambria Math" charset="0"/>
                            <a:cs typeface="Cambria Math" charset="0"/>
                          </a:rPr>
                          <m:t>𝛽</m:t>
                        </m:r>
                      </m:e>
                      <m:sub>
                        <m:r>
                          <a:rPr lang="en-US" sz="2400" i="1">
                            <a:latin typeface="Cambria Math" charset="0"/>
                            <a:ea typeface="Karla" charset="0"/>
                            <a:cs typeface="Karla" charset="0"/>
                          </a:rPr>
                          <m:t>0</m:t>
                        </m:r>
                      </m:sub>
                    </m:sSub>
                  </m:oMath>
                </a14:m>
                <a:r>
                  <a:rPr lang="en-US" sz="2400" dirty="0">
                    <a:latin typeface="Karla" charset="0"/>
                    <a:ea typeface="Karla" charset="0"/>
                    <a:cs typeface="Karla" charset="0"/>
                  </a:rPr>
                  <a:t> and </a:t>
                </a:r>
                <a14:m>
                  <m:oMath xmlns:m="http://schemas.openxmlformats.org/officeDocument/2006/math">
                    <m:sSub>
                      <m:sSubPr>
                        <m:ctrlPr>
                          <a:rPr lang="en-US" sz="2400" i="1">
                            <a:latin typeface="Cambria Math" panose="02040503050406030204" pitchFamily="18" charset="0"/>
                            <a:ea typeface="Karla" charset="0"/>
                            <a:cs typeface="Karla" charset="0"/>
                          </a:rPr>
                        </m:ctrlPr>
                      </m:sSubPr>
                      <m:e>
                        <m:r>
                          <a:rPr lang="en-US" sz="2400" i="1">
                            <a:latin typeface="Cambria Math" charset="0"/>
                            <a:ea typeface="Cambria Math" charset="0"/>
                            <a:cs typeface="Cambria Math" charset="0"/>
                          </a:rPr>
                          <m:t>𝛽</m:t>
                        </m:r>
                      </m:e>
                      <m:sub>
                        <m:r>
                          <a:rPr lang="en-US" sz="2400" i="1">
                            <a:latin typeface="Cambria Math" charset="0"/>
                            <a:ea typeface="Cambria Math" charset="0"/>
                            <a:cs typeface="Cambria Math" charset="0"/>
                          </a:rPr>
                          <m:t>1</m:t>
                        </m:r>
                      </m:sub>
                    </m:sSub>
                  </m:oMath>
                </a14:m>
                <a:r>
                  <a:rPr lang="en-US" sz="2400" dirty="0">
                    <a:latin typeface="Karla" charset="0"/>
                    <a:ea typeface="Karla" charset="0"/>
                    <a:cs typeface="Karla" charset="0"/>
                  </a:rPr>
                  <a:t>? </a:t>
                </a:r>
              </a:p>
              <a:p>
                <a:endParaRPr lang="en-US" sz="2400" dirty="0">
                  <a:latin typeface="Karla" charset="0"/>
                  <a:ea typeface="Karla" charset="0"/>
                  <a:cs typeface="Karla"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3415" y="1154898"/>
                <a:ext cx="10327008" cy="2111143"/>
              </a:xfrm>
              <a:blipFill rotWithShape="0">
                <a:blip r:embed="rId2"/>
                <a:stretch>
                  <a:fillRect l="-945" t="-230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36</a:t>
            </a:fld>
            <a:endParaRPr lang="en-US"/>
          </a:p>
        </p:txBody>
      </p:sp>
    </p:spTree>
    <p:extLst>
      <p:ext uri="{BB962C8B-B14F-4D97-AF65-F5344CB8AC3E}">
        <p14:creationId xmlns:p14="http://schemas.microsoft.com/office/powerpoint/2010/main" val="124204412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9292" y="193671"/>
            <a:ext cx="11493416" cy="767276"/>
          </a:xfrm>
        </p:spPr>
        <p:txBody>
          <a:bodyPr/>
          <a:lstStyle/>
          <a:p>
            <a:r>
              <a:rPr lang="en-US" dirty="0"/>
              <a:t>Qualitative Predictors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3415" y="1154898"/>
                <a:ext cx="10327008" cy="2111143"/>
              </a:xfrm>
            </p:spPr>
            <p:txBody>
              <a:bodyPr/>
              <a:lstStyle/>
              <a:p>
                <a:r>
                  <a:rPr lang="en-US" sz="2400" b="1" dirty="0">
                    <a:latin typeface="Karla" charset="0"/>
                    <a:ea typeface="Karla" charset="0"/>
                    <a:cs typeface="Karla" charset="0"/>
                  </a:rPr>
                  <a:t>Question: </a:t>
                </a:r>
                <a:r>
                  <a:rPr lang="en-US" sz="2400" dirty="0">
                    <a:latin typeface="Karla" charset="0"/>
                    <a:ea typeface="Karla" charset="0"/>
                    <a:cs typeface="Karla" charset="0"/>
                  </a:rPr>
                  <a:t>What is interpretation of </a:t>
                </a:r>
                <a14:m>
                  <m:oMath xmlns:m="http://schemas.openxmlformats.org/officeDocument/2006/math">
                    <m:sSub>
                      <m:sSubPr>
                        <m:ctrlPr>
                          <a:rPr lang="en-US" sz="2400" i="1" smtClean="0">
                            <a:latin typeface="Cambria Math" panose="02040503050406030204" pitchFamily="18" charset="0"/>
                            <a:ea typeface="Karla" charset="0"/>
                            <a:cs typeface="Karla" charset="0"/>
                          </a:rPr>
                        </m:ctrlPr>
                      </m:sSubPr>
                      <m:e>
                        <m:r>
                          <a:rPr lang="en-US" sz="2400" i="1" smtClean="0">
                            <a:latin typeface="Cambria Math" charset="0"/>
                            <a:ea typeface="Cambria Math" charset="0"/>
                            <a:cs typeface="Cambria Math" charset="0"/>
                          </a:rPr>
                          <m:t>𝛽</m:t>
                        </m:r>
                      </m:e>
                      <m:sub>
                        <m:r>
                          <a:rPr lang="en-US" sz="2400" b="0" i="1" smtClean="0">
                            <a:latin typeface="Cambria Math" charset="0"/>
                            <a:ea typeface="Karla" charset="0"/>
                            <a:cs typeface="Karla" charset="0"/>
                          </a:rPr>
                          <m:t>0</m:t>
                        </m:r>
                      </m:sub>
                    </m:sSub>
                  </m:oMath>
                </a14:m>
                <a:r>
                  <a:rPr lang="en-US" sz="2400" dirty="0">
                    <a:latin typeface="Karla" charset="0"/>
                    <a:ea typeface="Karla" charset="0"/>
                    <a:cs typeface="Karla" charset="0"/>
                  </a:rPr>
                  <a:t> and </a:t>
                </a:r>
                <a14:m>
                  <m:oMath xmlns:m="http://schemas.openxmlformats.org/officeDocument/2006/math">
                    <m:sSub>
                      <m:sSubPr>
                        <m:ctrlPr>
                          <a:rPr lang="en-US" sz="2400" i="1">
                            <a:latin typeface="Cambria Math" panose="02040503050406030204" pitchFamily="18" charset="0"/>
                            <a:ea typeface="Karla" charset="0"/>
                            <a:cs typeface="Karla" charset="0"/>
                          </a:rPr>
                        </m:ctrlPr>
                      </m:sSubPr>
                      <m:e>
                        <m:r>
                          <a:rPr lang="en-US" sz="2400" i="1">
                            <a:latin typeface="Cambria Math" charset="0"/>
                            <a:ea typeface="Cambria Math" charset="0"/>
                            <a:cs typeface="Cambria Math" charset="0"/>
                          </a:rPr>
                          <m:t>𝛽</m:t>
                        </m:r>
                      </m:e>
                      <m:sub>
                        <m:r>
                          <a:rPr lang="en-US" sz="2400" b="0" i="1" smtClean="0">
                            <a:latin typeface="Cambria Math" charset="0"/>
                            <a:ea typeface="Cambria Math" charset="0"/>
                            <a:cs typeface="Cambria Math" charset="0"/>
                          </a:rPr>
                          <m:t>1</m:t>
                        </m:r>
                      </m:sub>
                    </m:sSub>
                  </m:oMath>
                </a14:m>
                <a:r>
                  <a:rPr lang="en-US" sz="2400" dirty="0">
                    <a:latin typeface="Karla" charset="0"/>
                    <a:ea typeface="Karla" charset="0"/>
                    <a:cs typeface="Karla" charset="0"/>
                  </a:rPr>
                  <a:t>? </a:t>
                </a:r>
              </a:p>
              <a:p>
                <a:endParaRPr lang="en-US" sz="2400" dirty="0">
                  <a:latin typeface="Karla" charset="0"/>
                  <a:ea typeface="Karla" charset="0"/>
                  <a:cs typeface="Karla" charset="0"/>
                </a:endParaRPr>
              </a:p>
              <a:p>
                <a:pPr marL="342900" indent="-342900">
                  <a:buFont typeface="Arial" charset="0"/>
                  <a:buChar char="•"/>
                </a:pPr>
                <a14:m>
                  <m:oMath xmlns:m="http://schemas.openxmlformats.org/officeDocument/2006/math">
                    <m:sSub>
                      <m:sSubPr>
                        <m:ctrlPr>
                          <a:rPr lang="en-US" sz="2400" i="1">
                            <a:latin typeface="Cambria Math" panose="02040503050406030204" pitchFamily="18" charset="0"/>
                            <a:ea typeface="Karla" charset="0"/>
                            <a:cs typeface="Karla" charset="0"/>
                          </a:rPr>
                        </m:ctrlPr>
                      </m:sSubPr>
                      <m:e>
                        <m:r>
                          <a:rPr lang="en-US" sz="2400" i="1">
                            <a:latin typeface="Cambria Math" charset="0"/>
                            <a:ea typeface="Cambria Math" charset="0"/>
                            <a:cs typeface="Cambria Math" charset="0"/>
                          </a:rPr>
                          <m:t>𝛽</m:t>
                        </m:r>
                      </m:e>
                      <m:sub>
                        <m:r>
                          <a:rPr lang="en-US" sz="2400" i="1">
                            <a:latin typeface="Cambria Math" charset="0"/>
                            <a:ea typeface="Karla" charset="0"/>
                            <a:cs typeface="Karla" charset="0"/>
                          </a:rPr>
                          <m:t>0</m:t>
                        </m:r>
                      </m:sub>
                    </m:sSub>
                  </m:oMath>
                </a14:m>
                <a:r>
                  <a:rPr lang="en-US" sz="2400" dirty="0">
                    <a:latin typeface="Karla" charset="0"/>
                    <a:ea typeface="Karla" charset="0"/>
                    <a:cs typeface="Karla" charset="0"/>
                  </a:rPr>
                  <a:t> is the average credit card balance among males, </a:t>
                </a:r>
              </a:p>
              <a:p>
                <a:pPr marL="342900" indent="-342900">
                  <a:buFont typeface="Arial" charset="0"/>
                  <a:buChar char="•"/>
                </a:pPr>
                <a:endParaRPr lang="en-US" sz="2400" dirty="0">
                  <a:latin typeface="Karla" charset="0"/>
                  <a:ea typeface="Karla" charset="0"/>
                  <a:cs typeface="Karla" charset="0"/>
                </a:endParaRPr>
              </a:p>
              <a:p>
                <a:pPr marL="342900" indent="-342900">
                  <a:buFont typeface="Arial" charset="0"/>
                  <a:buChar char="•"/>
                </a:pPr>
                <a14:m>
                  <m:oMath xmlns:m="http://schemas.openxmlformats.org/officeDocument/2006/math">
                    <m:sSub>
                      <m:sSubPr>
                        <m:ctrlPr>
                          <a:rPr lang="en-US" sz="2400" i="1">
                            <a:latin typeface="Cambria Math" panose="02040503050406030204" pitchFamily="18" charset="0"/>
                            <a:ea typeface="Karla" charset="0"/>
                            <a:cs typeface="Karla" charset="0"/>
                          </a:rPr>
                        </m:ctrlPr>
                      </m:sSubPr>
                      <m:e>
                        <m:r>
                          <a:rPr lang="en-US" sz="2400" i="1">
                            <a:latin typeface="Cambria Math" charset="0"/>
                            <a:ea typeface="Cambria Math" charset="0"/>
                            <a:cs typeface="Cambria Math" charset="0"/>
                          </a:rPr>
                          <m:t>𝛽</m:t>
                        </m:r>
                      </m:e>
                      <m:sub>
                        <m:r>
                          <a:rPr lang="en-US" sz="2400" i="1">
                            <a:latin typeface="Cambria Math" charset="0"/>
                            <a:ea typeface="Karla" charset="0"/>
                            <a:cs typeface="Karla" charset="0"/>
                          </a:rPr>
                          <m:t>0</m:t>
                        </m:r>
                      </m:sub>
                    </m:sSub>
                    <m:r>
                      <a:rPr lang="en-US" sz="2400" b="0" i="0" smtClean="0">
                        <a:latin typeface="Cambria Math" charset="0"/>
                        <a:ea typeface="Karla" charset="0"/>
                        <a:cs typeface="Karla" charset="0"/>
                      </a:rPr>
                      <m:t>+</m:t>
                    </m:r>
                    <m:sSub>
                      <m:sSubPr>
                        <m:ctrlPr>
                          <a:rPr lang="en-US" sz="2400" i="1">
                            <a:latin typeface="Cambria Math" panose="02040503050406030204" pitchFamily="18" charset="0"/>
                            <a:ea typeface="Karla" charset="0"/>
                            <a:cs typeface="Karla" charset="0"/>
                          </a:rPr>
                        </m:ctrlPr>
                      </m:sSubPr>
                      <m:e>
                        <m:r>
                          <a:rPr lang="en-US" sz="2400" i="1">
                            <a:latin typeface="Cambria Math" charset="0"/>
                            <a:ea typeface="Cambria Math" charset="0"/>
                            <a:cs typeface="Cambria Math" charset="0"/>
                          </a:rPr>
                          <m:t>𝛽</m:t>
                        </m:r>
                      </m:e>
                      <m:sub>
                        <m:r>
                          <a:rPr lang="en-US" sz="2400" b="0" i="1" smtClean="0">
                            <a:latin typeface="Cambria Math" charset="0"/>
                            <a:ea typeface="Cambria Math" charset="0"/>
                            <a:cs typeface="Cambria Math" charset="0"/>
                          </a:rPr>
                          <m:t>1</m:t>
                        </m:r>
                      </m:sub>
                    </m:sSub>
                    <m:r>
                      <a:rPr lang="en-US" sz="2400" b="0" i="1" smtClean="0">
                        <a:latin typeface="Cambria Math" charset="0"/>
                        <a:ea typeface="Karla" charset="0"/>
                        <a:cs typeface="Karla" charset="0"/>
                      </a:rPr>
                      <m:t> </m:t>
                    </m:r>
                  </m:oMath>
                </a14:m>
                <a:r>
                  <a:rPr lang="en-US" sz="2400" dirty="0">
                    <a:latin typeface="Karla" charset="0"/>
                    <a:ea typeface="Karla" charset="0"/>
                    <a:cs typeface="Karla" charset="0"/>
                  </a:rPr>
                  <a:t> is the average credit card balance among females, </a:t>
                </a:r>
              </a:p>
              <a:p>
                <a:pPr marL="342900" indent="-342900">
                  <a:buFont typeface="Arial" charset="0"/>
                  <a:buChar char="•"/>
                </a:pPr>
                <a:endParaRPr lang="en-US" sz="2400" dirty="0">
                  <a:latin typeface="Karla" charset="0"/>
                  <a:ea typeface="Karla" charset="0"/>
                  <a:cs typeface="Karla" charset="0"/>
                </a:endParaRPr>
              </a:p>
              <a:p>
                <a:pPr marL="342900" indent="-342900">
                  <a:buFont typeface="Arial" charset="0"/>
                  <a:buChar char="•"/>
                </a:pPr>
                <a:r>
                  <a:rPr lang="en-US" sz="2400" dirty="0">
                    <a:ea typeface="Karla" charset="0"/>
                    <a:cs typeface="Karla" charset="0"/>
                  </a:rPr>
                  <a:t>and </a:t>
                </a:r>
                <a14:m>
                  <m:oMath xmlns:m="http://schemas.openxmlformats.org/officeDocument/2006/math">
                    <m:sSub>
                      <m:sSubPr>
                        <m:ctrlPr>
                          <a:rPr lang="en-US" sz="2400" i="1">
                            <a:latin typeface="Cambria Math" panose="02040503050406030204" pitchFamily="18" charset="0"/>
                            <a:ea typeface="Karla" charset="0"/>
                            <a:cs typeface="Karla" charset="0"/>
                          </a:rPr>
                        </m:ctrlPr>
                      </m:sSubPr>
                      <m:e>
                        <m:r>
                          <a:rPr lang="en-US" sz="2400" i="1">
                            <a:latin typeface="Cambria Math" charset="0"/>
                            <a:ea typeface="Cambria Math" charset="0"/>
                            <a:cs typeface="Cambria Math" charset="0"/>
                          </a:rPr>
                          <m:t>𝛽</m:t>
                        </m:r>
                      </m:e>
                      <m:sub>
                        <m:r>
                          <a:rPr lang="en-US" sz="2400" i="1">
                            <a:latin typeface="Cambria Math" charset="0"/>
                            <a:ea typeface="Cambria Math" charset="0"/>
                            <a:cs typeface="Cambria Math" charset="0"/>
                          </a:rPr>
                          <m:t>1</m:t>
                        </m:r>
                      </m:sub>
                    </m:sSub>
                  </m:oMath>
                </a14:m>
                <a:r>
                  <a:rPr lang="en-US" sz="2400" dirty="0">
                    <a:latin typeface="Karla" charset="0"/>
                    <a:ea typeface="Karla" charset="0"/>
                    <a:cs typeface="Karla" charset="0"/>
                  </a:rPr>
                  <a:t> the average difference in credit card balance between females and males.</a:t>
                </a:r>
              </a:p>
              <a:p>
                <a:pPr marL="342900" indent="-342900">
                  <a:buFont typeface="Arial" charset="0"/>
                  <a:buChar char="•"/>
                </a:pPr>
                <a:endParaRPr lang="en-US" sz="2400" dirty="0">
                  <a:latin typeface="Karla" charset="0"/>
                  <a:ea typeface="Karla" charset="0"/>
                  <a:cs typeface="Karla" charset="0"/>
                </a:endParaRPr>
              </a:p>
              <a:p>
                <a:r>
                  <a:rPr lang="en-US" sz="2400" b="1" dirty="0">
                    <a:solidFill>
                      <a:schemeClr val="accent2"/>
                    </a:solidFill>
                    <a:latin typeface="Karla" charset="0"/>
                    <a:ea typeface="Karla" charset="0"/>
                    <a:cs typeface="Karla" charset="0"/>
                  </a:rPr>
                  <a:t>Example: </a:t>
                </a:r>
                <a:r>
                  <a:rPr lang="en-US" sz="2400" dirty="0">
                    <a:solidFill>
                      <a:schemeClr val="tx1">
                        <a:lumMod val="75000"/>
                        <a:lumOff val="25000"/>
                      </a:schemeClr>
                    </a:solidFill>
                    <a:latin typeface="Karla" charset="0"/>
                    <a:ea typeface="Karla" charset="0"/>
                    <a:cs typeface="Karla" charset="0"/>
                  </a:rPr>
                  <a:t>Calculate </a:t>
                </a:r>
                <a14:m>
                  <m:oMath xmlns:m="http://schemas.openxmlformats.org/officeDocument/2006/math">
                    <m:sSub>
                      <m:sSubPr>
                        <m:ctrlPr>
                          <a:rPr lang="en-US" sz="2400" i="1">
                            <a:latin typeface="Cambria Math" panose="02040503050406030204" pitchFamily="18" charset="0"/>
                            <a:ea typeface="Karla" charset="0"/>
                            <a:cs typeface="Karla" charset="0"/>
                          </a:rPr>
                        </m:ctrlPr>
                      </m:sSubPr>
                      <m:e>
                        <m:r>
                          <a:rPr lang="en-US" sz="2400" i="1">
                            <a:latin typeface="Cambria Math" charset="0"/>
                            <a:ea typeface="Cambria Math" charset="0"/>
                            <a:cs typeface="Cambria Math" charset="0"/>
                          </a:rPr>
                          <m:t>𝛽</m:t>
                        </m:r>
                      </m:e>
                      <m:sub>
                        <m:r>
                          <a:rPr lang="en-US" sz="2400" i="1">
                            <a:latin typeface="Cambria Math" charset="0"/>
                            <a:ea typeface="Karla" charset="0"/>
                            <a:cs typeface="Karla" charset="0"/>
                          </a:rPr>
                          <m:t>0</m:t>
                        </m:r>
                      </m:sub>
                    </m:sSub>
                  </m:oMath>
                </a14:m>
                <a:r>
                  <a:rPr lang="en-US" sz="2400" dirty="0">
                    <a:latin typeface="Karla" charset="0"/>
                    <a:ea typeface="Karla" charset="0"/>
                    <a:cs typeface="Karla" charset="0"/>
                  </a:rPr>
                  <a:t> and </a:t>
                </a:r>
                <a14:m>
                  <m:oMath xmlns:m="http://schemas.openxmlformats.org/officeDocument/2006/math">
                    <m:sSub>
                      <m:sSubPr>
                        <m:ctrlPr>
                          <a:rPr lang="en-US" sz="2400" i="1">
                            <a:latin typeface="Cambria Math" panose="02040503050406030204" pitchFamily="18" charset="0"/>
                            <a:ea typeface="Karla" charset="0"/>
                            <a:cs typeface="Karla" charset="0"/>
                          </a:rPr>
                        </m:ctrlPr>
                      </m:sSubPr>
                      <m:e>
                        <m:r>
                          <a:rPr lang="en-US" sz="2400" i="1">
                            <a:latin typeface="Cambria Math" charset="0"/>
                            <a:ea typeface="Cambria Math" charset="0"/>
                            <a:cs typeface="Cambria Math" charset="0"/>
                          </a:rPr>
                          <m:t>𝛽</m:t>
                        </m:r>
                      </m:e>
                      <m:sub>
                        <m:r>
                          <a:rPr lang="en-US" sz="2400" i="1">
                            <a:latin typeface="Cambria Math" charset="0"/>
                            <a:ea typeface="Cambria Math" charset="0"/>
                            <a:cs typeface="Cambria Math" charset="0"/>
                          </a:rPr>
                          <m:t>1</m:t>
                        </m:r>
                      </m:sub>
                    </m:sSub>
                  </m:oMath>
                </a14:m>
                <a:r>
                  <a:rPr lang="en-US" sz="2400" b="1" dirty="0">
                    <a:solidFill>
                      <a:schemeClr val="accent2"/>
                    </a:solidFill>
                    <a:latin typeface="Karla" charset="0"/>
                    <a:ea typeface="Karla" charset="0"/>
                    <a:cs typeface="Karla" charset="0"/>
                  </a:rPr>
                  <a:t> </a:t>
                </a:r>
                <a:r>
                  <a:rPr lang="en-US" sz="2400" dirty="0">
                    <a:solidFill>
                      <a:schemeClr val="tx1">
                        <a:lumMod val="75000"/>
                        <a:lumOff val="25000"/>
                      </a:schemeClr>
                    </a:solidFill>
                    <a:latin typeface="Karla" charset="0"/>
                    <a:ea typeface="Karla" charset="0"/>
                    <a:cs typeface="Karla" charset="0"/>
                  </a:rPr>
                  <a:t>for the Credit data. </a:t>
                </a:r>
              </a:p>
              <a:p>
                <a:r>
                  <a:rPr lang="en-US" sz="2400" dirty="0">
                    <a:solidFill>
                      <a:schemeClr val="tx1">
                        <a:lumMod val="75000"/>
                        <a:lumOff val="25000"/>
                      </a:schemeClr>
                    </a:solidFill>
                    <a:latin typeface="Karla" charset="0"/>
                    <a:ea typeface="Karla" charset="0"/>
                    <a:cs typeface="Karla" charset="0"/>
                  </a:rPr>
                  <a:t>			You should find </a:t>
                </a:r>
                <a14:m>
                  <m:oMath xmlns:m="http://schemas.openxmlformats.org/officeDocument/2006/math">
                    <m:sSub>
                      <m:sSubPr>
                        <m:ctrlPr>
                          <a:rPr lang="en-US" sz="2400" i="1">
                            <a:latin typeface="Cambria Math" panose="02040503050406030204" pitchFamily="18" charset="0"/>
                            <a:ea typeface="Karla" charset="0"/>
                            <a:cs typeface="Karla" charset="0"/>
                          </a:rPr>
                        </m:ctrlPr>
                      </m:sSubPr>
                      <m:e>
                        <m:r>
                          <a:rPr lang="en-US" sz="2400" i="1">
                            <a:latin typeface="Cambria Math" charset="0"/>
                            <a:ea typeface="Cambria Math" charset="0"/>
                            <a:cs typeface="Cambria Math" charset="0"/>
                          </a:rPr>
                          <m:t>𝛽</m:t>
                        </m:r>
                      </m:e>
                      <m:sub>
                        <m:r>
                          <a:rPr lang="en-US" sz="2400" i="1">
                            <a:latin typeface="Cambria Math" charset="0"/>
                            <a:ea typeface="Karla" charset="0"/>
                            <a:cs typeface="Karla" charset="0"/>
                          </a:rPr>
                          <m:t>0</m:t>
                        </m:r>
                      </m:sub>
                    </m:sSub>
                    <m:r>
                      <a:rPr lang="en-US" sz="2400" i="1" smtClean="0">
                        <a:latin typeface="Cambria Math" charset="0"/>
                        <a:ea typeface="Cambria Math" charset="0"/>
                        <a:cs typeface="Cambria Math" charset="0"/>
                      </a:rPr>
                      <m:t>~</m:t>
                    </m:r>
                    <m:r>
                      <a:rPr lang="en-US" sz="2400" b="0" i="1" smtClean="0">
                        <a:latin typeface="Cambria Math" charset="0"/>
                        <a:ea typeface="Cambria Math" charset="0"/>
                        <a:cs typeface="Cambria Math" charset="0"/>
                      </a:rPr>
                      <m:t>$509,</m:t>
                    </m:r>
                    <m:sSub>
                      <m:sSubPr>
                        <m:ctrlPr>
                          <a:rPr lang="en-US" sz="2400" i="1">
                            <a:latin typeface="Cambria Math" panose="02040503050406030204" pitchFamily="18" charset="0"/>
                            <a:ea typeface="Karla" charset="0"/>
                            <a:cs typeface="Karla" charset="0"/>
                          </a:rPr>
                        </m:ctrlPr>
                      </m:sSubPr>
                      <m:e>
                        <m:r>
                          <a:rPr lang="en-US" sz="2400" i="1">
                            <a:latin typeface="Cambria Math" charset="0"/>
                            <a:ea typeface="Cambria Math" charset="0"/>
                            <a:cs typeface="Cambria Math" charset="0"/>
                          </a:rPr>
                          <m:t>𝛽</m:t>
                        </m:r>
                      </m:e>
                      <m:sub>
                        <m:r>
                          <a:rPr lang="en-US" sz="2400" b="0" i="1" smtClean="0">
                            <a:latin typeface="Cambria Math" charset="0"/>
                            <a:ea typeface="Cambria Math" charset="0"/>
                            <a:cs typeface="Cambria Math" charset="0"/>
                          </a:rPr>
                          <m:t>1</m:t>
                        </m:r>
                      </m:sub>
                    </m:sSub>
                    <m:r>
                      <a:rPr lang="en-US" sz="2400" i="1" smtClean="0">
                        <a:latin typeface="Cambria Math" charset="0"/>
                        <a:ea typeface="Cambria Math" charset="0"/>
                        <a:cs typeface="Cambria Math" charset="0"/>
                      </a:rPr>
                      <m:t>~</m:t>
                    </m:r>
                    <m:r>
                      <a:rPr lang="en-US" sz="2400" b="0" i="1" smtClean="0">
                        <a:latin typeface="Cambria Math" charset="0"/>
                        <a:ea typeface="Cambria Math" charset="0"/>
                        <a:cs typeface="Cambria Math" charset="0"/>
                      </a:rPr>
                      <m:t>$19</m:t>
                    </m:r>
                  </m:oMath>
                </a14:m>
                <a:endParaRPr lang="en-US" sz="2400" b="1" dirty="0">
                  <a:solidFill>
                    <a:schemeClr val="accent2"/>
                  </a:solidFill>
                  <a:latin typeface="Karla" charset="0"/>
                  <a:ea typeface="Karla" charset="0"/>
                  <a:cs typeface="Karla"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3415" y="1154898"/>
                <a:ext cx="10327008" cy="2111143"/>
              </a:xfrm>
              <a:blipFill rotWithShape="0">
                <a:blip r:embed="rId2"/>
                <a:stretch>
                  <a:fillRect l="-945" t="-2305" r="-59" b="-132277"/>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37</a:t>
            </a:fld>
            <a:endParaRPr lang="en-US"/>
          </a:p>
        </p:txBody>
      </p:sp>
    </p:spTree>
    <p:extLst>
      <p:ext uri="{BB962C8B-B14F-4D97-AF65-F5344CB8AC3E}">
        <p14:creationId xmlns:p14="http://schemas.microsoft.com/office/powerpoint/2010/main" val="176687474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9292" y="193671"/>
            <a:ext cx="11493416" cy="767276"/>
          </a:xfrm>
        </p:spPr>
        <p:txBody>
          <a:bodyPr/>
          <a:lstStyle/>
          <a:p>
            <a:r>
              <a:rPr lang="en-US" dirty="0"/>
              <a:t>More than two levels: One hot encoding</a:t>
            </a:r>
          </a:p>
        </p:txBody>
      </p:sp>
      <p:sp>
        <p:nvSpPr>
          <p:cNvPr id="3" name="Content Placeholder 2"/>
          <p:cNvSpPr>
            <a:spLocks noGrp="1"/>
          </p:cNvSpPr>
          <p:nvPr>
            <p:ph idx="1"/>
          </p:nvPr>
        </p:nvSpPr>
        <p:spPr>
          <a:xfrm>
            <a:off x="833414" y="1154898"/>
            <a:ext cx="10653735" cy="2111143"/>
          </a:xfrm>
        </p:spPr>
        <p:txBody>
          <a:bodyPr/>
          <a:lstStyle/>
          <a:p>
            <a:pPr>
              <a:spcAft>
                <a:spcPts val="1800"/>
              </a:spcAft>
            </a:pPr>
            <a:r>
              <a:rPr lang="en-US" sz="2400" dirty="0">
                <a:solidFill>
                  <a:schemeClr val="tx1">
                    <a:lumMod val="75000"/>
                    <a:lumOff val="25000"/>
                  </a:schemeClr>
                </a:solidFill>
                <a:latin typeface="Karla" charset="0"/>
                <a:ea typeface="Karla" charset="0"/>
                <a:cs typeface="Karla" charset="0"/>
              </a:rPr>
              <a:t>Often, the qualitative predictor takes more than two values (e.g. ethnicity in the credit data). </a:t>
            </a:r>
          </a:p>
          <a:p>
            <a:pPr>
              <a:spcAft>
                <a:spcPts val="1800"/>
              </a:spcAft>
            </a:pPr>
            <a:r>
              <a:rPr lang="en-US" sz="2400" dirty="0">
                <a:solidFill>
                  <a:schemeClr val="tx1">
                    <a:lumMod val="75000"/>
                    <a:lumOff val="25000"/>
                  </a:schemeClr>
                </a:solidFill>
                <a:latin typeface="Karla" charset="0"/>
                <a:ea typeface="Karla" charset="0"/>
                <a:cs typeface="Karla" charset="0"/>
              </a:rPr>
              <a:t>In this situation, a single dummy variable cannot represent all possible values. </a:t>
            </a:r>
          </a:p>
          <a:p>
            <a:pPr>
              <a:spcAft>
                <a:spcPts val="1800"/>
              </a:spcAft>
            </a:pPr>
            <a:r>
              <a:rPr lang="en-US" sz="2400" dirty="0">
                <a:solidFill>
                  <a:schemeClr val="tx1">
                    <a:lumMod val="75000"/>
                    <a:lumOff val="25000"/>
                  </a:schemeClr>
                </a:solidFill>
                <a:latin typeface="Karla" charset="0"/>
                <a:ea typeface="Karla" charset="0"/>
                <a:cs typeface="Karla" charset="0"/>
              </a:rPr>
              <a:t>We create additional dummy variable as:  </a:t>
            </a:r>
          </a:p>
          <a:p>
            <a:endParaRPr lang="en-US" sz="2400" dirty="0">
              <a:solidFill>
                <a:schemeClr val="tx1">
                  <a:lumMod val="75000"/>
                  <a:lumOff val="25000"/>
                </a:schemeClr>
              </a:solidFill>
              <a:latin typeface="Karla" charset="0"/>
              <a:ea typeface="Karla" charset="0"/>
              <a:cs typeface="Karla" charset="0"/>
            </a:endParaRPr>
          </a:p>
          <a:p>
            <a:endParaRPr lang="en-US" sz="2400" dirty="0">
              <a:solidFill>
                <a:schemeClr val="tx1">
                  <a:lumMod val="75000"/>
                  <a:lumOff val="25000"/>
                </a:schemeClr>
              </a:solidFill>
              <a:latin typeface="Karla" charset="0"/>
              <a:ea typeface="Karla" charset="0"/>
              <a:cs typeface="Karla" charset="0"/>
            </a:endParaRPr>
          </a:p>
          <a:p>
            <a:endParaRPr lang="en-US" sz="2400" dirty="0">
              <a:solidFill>
                <a:schemeClr val="tx1">
                  <a:lumMod val="75000"/>
                  <a:lumOff val="25000"/>
                </a:schemeClr>
              </a:solidFill>
              <a:latin typeface="Karla" charset="0"/>
              <a:ea typeface="Karla" charset="0"/>
              <a:cs typeface="Karla" charset="0"/>
            </a:endParaRPr>
          </a:p>
          <a:p>
            <a:endParaRPr lang="en-US" sz="2400" dirty="0">
              <a:solidFill>
                <a:schemeClr val="tx1">
                  <a:lumMod val="75000"/>
                  <a:lumOff val="25000"/>
                </a:schemeClr>
              </a:solidFill>
              <a:latin typeface="Karla" charset="0"/>
              <a:ea typeface="Karla" charset="0"/>
              <a:cs typeface="Karla" charset="0"/>
            </a:endParaRPr>
          </a:p>
        </p:txBody>
      </p:sp>
      <p:sp>
        <p:nvSpPr>
          <p:cNvPr id="4" name="Slide Number Placeholder 3"/>
          <p:cNvSpPr>
            <a:spLocks noGrp="1"/>
          </p:cNvSpPr>
          <p:nvPr>
            <p:ph type="sldNum" sz="quarter" idx="12"/>
          </p:nvPr>
        </p:nvSpPr>
        <p:spPr/>
        <p:txBody>
          <a:bodyPr/>
          <a:lstStyle/>
          <a:p>
            <a:fld id="{81B7CCDB-6D39-0547-B7B3-C80E39D6513A}" type="slidenum">
              <a:rPr lang="en-US" smtClean="0"/>
              <a:t>38</a:t>
            </a:fld>
            <a:endParaRPr lang="en-US"/>
          </a:p>
        </p:txBody>
      </p:sp>
      <p:pic>
        <p:nvPicPr>
          <p:cNvPr id="6" name="Picture 5"/>
          <p:cNvPicPr>
            <a:picLocks noChangeAspect="1"/>
          </p:cNvPicPr>
          <p:nvPr/>
        </p:nvPicPr>
        <p:blipFill>
          <a:blip r:embed="rId2"/>
          <a:stretch>
            <a:fillRect/>
          </a:stretch>
        </p:blipFill>
        <p:spPr>
          <a:xfrm>
            <a:off x="2225040" y="5162550"/>
            <a:ext cx="6705600" cy="883920"/>
          </a:xfrm>
          <a:prstGeom prst="rect">
            <a:avLst/>
          </a:prstGeom>
        </p:spPr>
      </p:pic>
      <p:pic>
        <p:nvPicPr>
          <p:cNvPr id="7" name="Picture 6"/>
          <p:cNvPicPr>
            <a:picLocks noChangeAspect="1"/>
          </p:cNvPicPr>
          <p:nvPr/>
        </p:nvPicPr>
        <p:blipFill>
          <a:blip r:embed="rId3"/>
          <a:stretch>
            <a:fillRect/>
          </a:stretch>
        </p:blipFill>
        <p:spPr>
          <a:xfrm>
            <a:off x="2225040" y="3898065"/>
            <a:ext cx="5974080" cy="883920"/>
          </a:xfrm>
          <a:prstGeom prst="rect">
            <a:avLst/>
          </a:prstGeom>
        </p:spPr>
      </p:pic>
    </p:spTree>
    <p:extLst>
      <p:ext uri="{BB962C8B-B14F-4D97-AF65-F5344CB8AC3E}">
        <p14:creationId xmlns:p14="http://schemas.microsoft.com/office/powerpoint/2010/main" val="42728938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9292" y="193671"/>
            <a:ext cx="11493416" cy="767276"/>
          </a:xfrm>
        </p:spPr>
        <p:txBody>
          <a:bodyPr/>
          <a:lstStyle/>
          <a:p>
            <a:r>
              <a:rPr lang="en-US" dirty="0"/>
              <a:t>More than two levels: One </a:t>
            </a:r>
            <a:r>
              <a:rPr lang="en-US"/>
              <a:t>hot encoding</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3415" y="1154898"/>
                <a:ext cx="10327008" cy="2111143"/>
              </a:xfrm>
            </p:spPr>
            <p:txBody>
              <a:bodyPr/>
              <a:lstStyle/>
              <a:p>
                <a:r>
                  <a:rPr lang="en-US" dirty="0">
                    <a:latin typeface="Karla" charset="0"/>
                    <a:ea typeface="Karla" charset="0"/>
                    <a:cs typeface="Karla" charset="0"/>
                  </a:rPr>
                  <a:t>We then use these variables as predictors, the regression equation becomes:</a:t>
                </a:r>
              </a:p>
              <a:p>
                <a:endParaRPr lang="en-US" dirty="0">
                  <a:latin typeface="Karla" charset="0"/>
                  <a:ea typeface="Karla" charset="0"/>
                  <a:cs typeface="Karla" charset="0"/>
                </a:endParaRPr>
              </a:p>
              <a:p>
                <a:endParaRPr lang="en-US" dirty="0">
                  <a:latin typeface="Karla" charset="0"/>
                  <a:ea typeface="Karla" charset="0"/>
                  <a:cs typeface="Karla" charset="0"/>
                </a:endParaRPr>
              </a:p>
              <a:p>
                <a:endParaRPr lang="en-US" dirty="0">
                  <a:latin typeface="Karla" charset="0"/>
                  <a:ea typeface="Karla" charset="0"/>
                  <a:cs typeface="Karla" charset="0"/>
                </a:endParaRPr>
              </a:p>
              <a:p>
                <a:endParaRPr lang="en-US" dirty="0">
                  <a:latin typeface="Karla" charset="0"/>
                  <a:ea typeface="Karla" charset="0"/>
                  <a:cs typeface="Karla" charset="0"/>
                </a:endParaRPr>
              </a:p>
              <a:p>
                <a:r>
                  <a:rPr lang="en-US" b="1" dirty="0">
                    <a:latin typeface="Karla" charset="0"/>
                    <a:ea typeface="Karla" charset="0"/>
                    <a:cs typeface="Karla" charset="0"/>
                  </a:rPr>
                  <a:t>Question</a:t>
                </a:r>
                <a:r>
                  <a:rPr lang="en-US" dirty="0">
                    <a:latin typeface="Karla" charset="0"/>
                    <a:ea typeface="Karla" charset="0"/>
                    <a:cs typeface="Karla" charset="0"/>
                  </a:rPr>
                  <a:t>: What is the interpretation of </a:t>
                </a:r>
                <a14:m>
                  <m:oMath xmlns:m="http://schemas.openxmlformats.org/officeDocument/2006/math">
                    <m:sSub>
                      <m:sSubPr>
                        <m:ctrlPr>
                          <a:rPr lang="en-US" i="1">
                            <a:latin typeface="Cambria Math" panose="02040503050406030204" pitchFamily="18" charset="0"/>
                            <a:ea typeface="Karla" charset="0"/>
                            <a:cs typeface="Karla" charset="0"/>
                          </a:rPr>
                        </m:ctrlPr>
                      </m:sSubPr>
                      <m:e>
                        <m:r>
                          <a:rPr lang="en-US" i="1">
                            <a:latin typeface="Cambria Math" charset="0"/>
                            <a:ea typeface="Cambria Math" charset="0"/>
                            <a:cs typeface="Cambria Math" charset="0"/>
                          </a:rPr>
                          <m:t>𝛽</m:t>
                        </m:r>
                      </m:e>
                      <m:sub>
                        <m:r>
                          <a:rPr lang="en-US" i="1">
                            <a:latin typeface="Cambria Math" charset="0"/>
                            <a:ea typeface="Karla" charset="0"/>
                            <a:cs typeface="Karla" charset="0"/>
                          </a:rPr>
                          <m:t>0</m:t>
                        </m:r>
                      </m:sub>
                    </m:sSub>
                  </m:oMath>
                </a14:m>
                <a:r>
                  <a:rPr lang="en-US" dirty="0">
                    <a:latin typeface="Karla" charset="0"/>
                    <a:ea typeface="Karla" charset="0"/>
                    <a:cs typeface="Karla" charset="0"/>
                  </a:rPr>
                  <a:t>, </a:t>
                </a:r>
                <a14:m>
                  <m:oMath xmlns:m="http://schemas.openxmlformats.org/officeDocument/2006/math">
                    <m:sSub>
                      <m:sSubPr>
                        <m:ctrlPr>
                          <a:rPr lang="en-US" i="1">
                            <a:latin typeface="Cambria Math" panose="02040503050406030204" pitchFamily="18" charset="0"/>
                            <a:ea typeface="Karla" charset="0"/>
                            <a:cs typeface="Karla" charset="0"/>
                          </a:rPr>
                        </m:ctrlPr>
                      </m:sSubPr>
                      <m:e>
                        <m:r>
                          <a:rPr lang="en-US" i="1">
                            <a:latin typeface="Cambria Math" charset="0"/>
                            <a:ea typeface="Cambria Math" charset="0"/>
                            <a:cs typeface="Cambria Math" charset="0"/>
                          </a:rPr>
                          <m:t>𝛽</m:t>
                        </m:r>
                      </m:e>
                      <m:sub>
                        <m:r>
                          <a:rPr lang="en-US" b="0" i="1" smtClean="0">
                            <a:latin typeface="Cambria Math" charset="0"/>
                            <a:ea typeface="Cambria Math" charset="0"/>
                            <a:cs typeface="Cambria Math" charset="0"/>
                          </a:rPr>
                          <m:t>1</m:t>
                        </m:r>
                      </m:sub>
                    </m:sSub>
                  </m:oMath>
                </a14:m>
                <a:r>
                  <a:rPr lang="en-US" dirty="0">
                    <a:latin typeface="Karla" charset="0"/>
                    <a:ea typeface="Karla" charset="0"/>
                    <a:cs typeface="Karla" charset="0"/>
                  </a:rPr>
                  <a:t>, </a:t>
                </a:r>
                <a14:m>
                  <m:oMath xmlns:m="http://schemas.openxmlformats.org/officeDocument/2006/math">
                    <m:sSub>
                      <m:sSubPr>
                        <m:ctrlPr>
                          <a:rPr lang="en-US" i="1">
                            <a:latin typeface="Cambria Math" panose="02040503050406030204" pitchFamily="18" charset="0"/>
                            <a:ea typeface="Karla" charset="0"/>
                            <a:cs typeface="Karla" charset="0"/>
                          </a:rPr>
                        </m:ctrlPr>
                      </m:sSubPr>
                      <m:e>
                        <m:r>
                          <a:rPr lang="en-US" i="1">
                            <a:latin typeface="Cambria Math" charset="0"/>
                            <a:ea typeface="Cambria Math" charset="0"/>
                            <a:cs typeface="Cambria Math" charset="0"/>
                          </a:rPr>
                          <m:t>𝛽</m:t>
                        </m:r>
                      </m:e>
                      <m:sub>
                        <m:r>
                          <a:rPr lang="en-US" b="0" i="1" smtClean="0">
                            <a:latin typeface="Cambria Math" charset="0"/>
                            <a:ea typeface="Cambria Math" charset="0"/>
                            <a:cs typeface="Cambria Math" charset="0"/>
                          </a:rPr>
                          <m:t>2</m:t>
                        </m:r>
                      </m:sub>
                    </m:sSub>
                  </m:oMath>
                </a14:m>
                <a:r>
                  <a:rPr lang="en-US" dirty="0">
                    <a:latin typeface="Karla" charset="0"/>
                    <a:ea typeface="Karla" charset="0"/>
                    <a:cs typeface="Karla" charset="0"/>
                  </a:rPr>
                  <a:t>?  </a:t>
                </a:r>
              </a:p>
              <a:p>
                <a:endParaRPr lang="en-US" dirty="0">
                  <a:latin typeface="Karla" charset="0"/>
                  <a:ea typeface="Karla" charset="0"/>
                  <a:cs typeface="Karla" charset="0"/>
                </a:endParaRPr>
              </a:p>
              <a:p>
                <a:endParaRPr lang="en-US" dirty="0">
                  <a:latin typeface="Karla" charset="0"/>
                  <a:ea typeface="Karla" charset="0"/>
                  <a:cs typeface="Karla"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3415" y="1154898"/>
                <a:ext cx="10327008" cy="2111143"/>
              </a:xfrm>
              <a:blipFill rotWithShape="0">
                <a:blip r:embed="rId3"/>
                <a:stretch>
                  <a:fillRect l="-1240" t="-2882" b="-7377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39</a:t>
            </a:fld>
            <a:endParaRPr lang="en-US"/>
          </a:p>
        </p:txBody>
      </p:sp>
      <p:pic>
        <p:nvPicPr>
          <p:cNvPr id="6" name="Picture 5"/>
          <p:cNvPicPr>
            <a:picLocks noChangeAspect="1"/>
          </p:cNvPicPr>
          <p:nvPr/>
        </p:nvPicPr>
        <p:blipFill>
          <a:blip r:embed="rId4"/>
          <a:stretch>
            <a:fillRect/>
          </a:stretch>
        </p:blipFill>
        <p:spPr>
          <a:xfrm>
            <a:off x="833415" y="1989151"/>
            <a:ext cx="10632440" cy="1155700"/>
          </a:xfrm>
          <a:prstGeom prst="rect">
            <a:avLst/>
          </a:prstGeom>
        </p:spPr>
      </p:pic>
    </p:spTree>
    <p:extLst>
      <p:ext uri="{BB962C8B-B14F-4D97-AF65-F5344CB8AC3E}">
        <p14:creationId xmlns:p14="http://schemas.microsoft.com/office/powerpoint/2010/main" val="3219352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 from last lecture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We </a:t>
                </a:r>
                <a:r>
                  <a:rPr lang="en-US" b="1" dirty="0"/>
                  <a:t>assume</a:t>
                </a:r>
                <a:r>
                  <a:rPr lang="en-US" dirty="0"/>
                  <a:t> a simple form of the statistical model </a:t>
                </a:r>
                <a14:m>
                  <m:oMath xmlns:m="http://schemas.openxmlformats.org/officeDocument/2006/math">
                    <m:r>
                      <a:rPr lang="en-US" i="1">
                        <a:latin typeface="Cambria Math" panose="02040503050406030204" pitchFamily="18" charset="0"/>
                      </a:rPr>
                      <m:t>𝑓</m:t>
                    </m:r>
                    <m:r>
                      <a:rPr lang="en-US" b="0" i="1" smtClean="0">
                        <a:latin typeface="Cambria Math" charset="0"/>
                      </a:rPr>
                      <m:t>:</m:t>
                    </m:r>
                  </m:oMath>
                </a14:m>
                <a:endParaRPr lang="en-US" dirty="0"/>
              </a:p>
              <a:p>
                <a:pPr/>
                <a14:m>
                  <m:oMathPara xmlns:m="http://schemas.openxmlformats.org/officeDocument/2006/math">
                    <m:oMathParaPr>
                      <m:jc m:val="centerGroup"/>
                    </m:oMathParaPr>
                    <m:oMath xmlns:m="http://schemas.openxmlformats.org/officeDocument/2006/math">
                      <m:r>
                        <a:rPr lang="en-US" b="0" i="1" smtClean="0">
                          <a:latin typeface="Cambria Math" charset="0"/>
                        </a:rPr>
                        <m:t>𝑌</m:t>
                      </m:r>
                      <m:r>
                        <a:rPr lang="en-US" b="0" i="1" smtClean="0">
                          <a:latin typeface="Cambria Math" charset="0"/>
                        </a:rPr>
                        <m:t>=</m:t>
                      </m:r>
                      <m:r>
                        <a:rPr lang="en-US" b="0" i="1" smtClean="0">
                          <a:latin typeface="Cambria Math" charset="0"/>
                        </a:rPr>
                        <m:t>𝑓</m:t>
                      </m:r>
                      <m:d>
                        <m:dPr>
                          <m:ctrlPr>
                            <a:rPr lang="en-US" b="0" i="1" smtClean="0">
                              <a:latin typeface="Cambria Math" panose="02040503050406030204" pitchFamily="18" charset="0"/>
                            </a:rPr>
                          </m:ctrlPr>
                        </m:dPr>
                        <m:e>
                          <m:r>
                            <a:rPr lang="en-US" b="0" i="1" smtClean="0">
                              <a:latin typeface="Cambria Math" charset="0"/>
                            </a:rPr>
                            <m:t>𝑋</m:t>
                          </m:r>
                        </m:e>
                      </m:d>
                      <m:r>
                        <a:rPr lang="en-US" b="0" i="1" smtClean="0">
                          <a:latin typeface="Cambria Math" charset="0"/>
                        </a:rPr>
                        <m:t>+</m:t>
                      </m:r>
                      <m:r>
                        <a:rPr lang="en-US" b="0" i="1" smtClean="0">
                          <a:latin typeface="Cambria Math" charset="0"/>
                        </a:rPr>
                        <m:t>𝜖</m:t>
                      </m:r>
                      <m:r>
                        <a:rPr lang="en-US" b="0" i="1" smtClean="0">
                          <a:latin typeface="Cambria Math" charset="0"/>
                        </a:rPr>
                        <m:t>=</m:t>
                      </m:r>
                      <m:sSub>
                        <m:sSubPr>
                          <m:ctrlPr>
                            <a:rPr lang="en-US" b="0" i="1" smtClean="0">
                              <a:latin typeface="Cambria Math" panose="02040503050406030204" pitchFamily="18" charset="0"/>
                            </a:rPr>
                          </m:ctrlPr>
                        </m:sSubPr>
                        <m:e>
                          <m:r>
                            <a:rPr lang="en-US" b="0" i="1" smtClean="0">
                              <a:latin typeface="Cambria Math" charset="0"/>
                            </a:rPr>
                            <m:t>𝛽</m:t>
                          </m:r>
                        </m:e>
                        <m:sub>
                          <m:r>
                            <a:rPr lang="en-US" b="0" i="1" smtClean="0">
                              <a:latin typeface="Cambria Math" charset="0"/>
                            </a:rPr>
                            <m:t>0</m:t>
                          </m:r>
                        </m:sub>
                      </m:sSub>
                      <m:r>
                        <a:rPr lang="en-US" b="0" i="1" smtClean="0">
                          <a:latin typeface="Cambria Math" charset="0"/>
                        </a:rPr>
                        <m:t>+</m:t>
                      </m:r>
                      <m:sSub>
                        <m:sSubPr>
                          <m:ctrlPr>
                            <a:rPr lang="en-US" b="0" i="1" smtClean="0">
                              <a:latin typeface="Cambria Math" panose="02040503050406030204" pitchFamily="18" charset="0"/>
                            </a:rPr>
                          </m:ctrlPr>
                        </m:sSubPr>
                        <m:e>
                          <m:r>
                            <a:rPr lang="en-US" b="0" i="1" smtClean="0">
                              <a:latin typeface="Cambria Math" charset="0"/>
                            </a:rPr>
                            <m:t>𝛽</m:t>
                          </m:r>
                        </m:e>
                        <m:sub>
                          <m:r>
                            <a:rPr lang="en-US" b="0" i="1" smtClean="0">
                              <a:latin typeface="Cambria Math" charset="0"/>
                            </a:rPr>
                            <m:t>1</m:t>
                          </m:r>
                        </m:sub>
                      </m:sSub>
                      <m:r>
                        <a:rPr lang="en-US" b="0" i="1" smtClean="0">
                          <a:latin typeface="Cambria Math" charset="0"/>
                        </a:rPr>
                        <m:t>𝑋</m:t>
                      </m:r>
                      <m:r>
                        <a:rPr lang="en-US" b="0" i="1" smtClean="0">
                          <a:latin typeface="Cambria Math" charset="0"/>
                        </a:rPr>
                        <m:t>+</m:t>
                      </m:r>
                      <m:r>
                        <a:rPr lang="en-US" b="0" i="1" smtClean="0">
                          <a:latin typeface="Cambria Math" charset="0"/>
                        </a:rPr>
                        <m:t>𝜖</m:t>
                      </m:r>
                    </m:oMath>
                  </m:oMathPara>
                </a14:m>
                <a:endParaRPr lang="en-US" dirty="0"/>
              </a:p>
              <a:p>
                <a:endParaRPr lang="en-US" dirty="0"/>
              </a:p>
              <a:p>
                <a:endParaRPr lang="en-US" b="0" dirty="0">
                  <a:latin typeface="Cambria Math" charset="0"/>
                </a:endParaRPr>
              </a:p>
              <a:p>
                <a:endParaRPr lang="en-US" dirty="0"/>
              </a:p>
              <a:p>
                <a:endParaRPr lang="en-US" dirty="0"/>
              </a:p>
              <a:p>
                <a:endParaRPr lang="en-US" dirty="0"/>
              </a:p>
              <a:p>
                <a:r>
                  <a:rPr lang="en-US" dirty="0"/>
                  <a:t>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240" t="-2882"/>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A13833A1-46C9-FB45-812F-A8AC7B5136EB}" type="slidenum">
              <a:rPr lang="en-US" smtClean="0"/>
              <a:t>4</a:t>
            </a:fld>
            <a:endParaRPr lang="en-US"/>
          </a:p>
        </p:txBody>
      </p:sp>
      <p:grpSp>
        <p:nvGrpSpPr>
          <p:cNvPr id="14" name="Group 13"/>
          <p:cNvGrpSpPr/>
          <p:nvPr/>
        </p:nvGrpSpPr>
        <p:grpSpPr>
          <a:xfrm>
            <a:off x="3143319" y="2233329"/>
            <a:ext cx="5905361" cy="3936907"/>
            <a:chOff x="2615184" y="1463038"/>
            <a:chExt cx="6858002" cy="4572001"/>
          </a:xfrm>
        </p:grpSpPr>
        <p:pic>
          <p:nvPicPr>
            <p:cNvPr id="11" name="Picture 10">
              <a:extLst>
                <a:ext uri="{FF2B5EF4-FFF2-40B4-BE49-F238E27FC236}">
                  <a16:creationId xmlns:a16="http://schemas.microsoft.com/office/drawing/2014/main" id="{533F34CA-6643-0341-B0C5-1203F2F0D99E}"/>
                </a:ext>
              </a:extLst>
            </p:cNvPr>
            <p:cNvPicPr>
              <a:picLocks noChangeAspect="1"/>
            </p:cNvPicPr>
            <p:nvPr/>
          </p:nvPicPr>
          <p:blipFill>
            <a:blip r:embed="rId3"/>
            <a:stretch>
              <a:fillRect/>
            </a:stretch>
          </p:blipFill>
          <p:spPr>
            <a:xfrm>
              <a:off x="2615184" y="1463038"/>
              <a:ext cx="6858002" cy="4572001"/>
            </a:xfrm>
            <a:prstGeom prst="rect">
              <a:avLst/>
            </a:prstGeom>
          </p:spPr>
        </p:pic>
        <p:cxnSp>
          <p:nvCxnSpPr>
            <p:cNvPr id="12" name="Straight Connector 11"/>
            <p:cNvCxnSpPr/>
            <p:nvPr/>
          </p:nvCxnSpPr>
          <p:spPr>
            <a:xfrm flipV="1">
              <a:off x="4075611" y="2246811"/>
              <a:ext cx="4676503" cy="2468880"/>
            </a:xfrm>
            <a:prstGeom prst="line">
              <a:avLst/>
            </a:prstGeom>
            <a:ln>
              <a:solidFill>
                <a:srgbClr val="C00000"/>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64178028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Lecture Outline </a:t>
            </a:r>
            <a:br>
              <a:rPr lang="en-US" dirty="0"/>
            </a:b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19128" y="840932"/>
                <a:ext cx="10102809" cy="5331268"/>
              </a:xfrm>
              <a:noFill/>
              <a:ln w="12700">
                <a:noFill/>
              </a:ln>
              <a:effectLst/>
            </p:spPr>
            <p:txBody>
              <a:bodyPr/>
              <a:lstStyle/>
              <a:p>
                <a:pPr>
                  <a:spcBef>
                    <a:spcPts val="600"/>
                  </a:spcBef>
                </a:pPr>
                <a:r>
                  <a:rPr lang="en-US" sz="2400" dirty="0">
                    <a:solidFill>
                      <a:schemeClr val="bg1">
                        <a:lumMod val="65000"/>
                      </a:schemeClr>
                    </a:solidFill>
                  </a:rPr>
                  <a:t>Brief Recap </a:t>
                </a:r>
              </a:p>
              <a:p>
                <a:pPr>
                  <a:spcBef>
                    <a:spcPts val="600"/>
                  </a:spcBef>
                </a:pPr>
                <a:r>
                  <a:rPr lang="en-US" sz="2400" dirty="0">
                    <a:solidFill>
                      <a:schemeClr val="bg1">
                        <a:lumMod val="65000"/>
                      </a:schemeClr>
                    </a:solidFill>
                  </a:rPr>
                  <a:t>How well do we know </a:t>
                </a:r>
                <a14:m>
                  <m:oMath xmlns:m="http://schemas.openxmlformats.org/officeDocument/2006/math">
                    <m:acc>
                      <m:accPr>
                        <m:chr m:val="̂"/>
                        <m:ctrlPr>
                          <a:rPr lang="en-US" sz="2400" i="1">
                            <a:solidFill>
                              <a:schemeClr val="bg1">
                                <a:lumMod val="65000"/>
                              </a:schemeClr>
                            </a:solidFill>
                            <a:latin typeface="Cambria Math" panose="02040503050406030204" pitchFamily="18" charset="0"/>
                          </a:rPr>
                        </m:ctrlPr>
                      </m:accPr>
                      <m:e>
                        <m:r>
                          <a:rPr lang="en-US" sz="2400" i="1">
                            <a:solidFill>
                              <a:schemeClr val="bg1">
                                <a:lumMod val="65000"/>
                              </a:schemeClr>
                            </a:solidFill>
                            <a:latin typeface="Cambria Math" charset="0"/>
                          </a:rPr>
                          <m:t>𝑓</m:t>
                        </m:r>
                      </m:e>
                    </m:acc>
                  </m:oMath>
                </a14:m>
                <a:r>
                  <a:rPr lang="en-US" sz="2400" dirty="0">
                    <a:solidFill>
                      <a:schemeClr val="bg1">
                        <a:lumMod val="65000"/>
                      </a:schemeClr>
                    </a:solidFill>
                  </a:rPr>
                  <a:t> </a:t>
                </a:r>
              </a:p>
              <a:p>
                <a:pPr>
                  <a:spcBef>
                    <a:spcPts val="600"/>
                  </a:spcBef>
                </a:pPr>
                <a:r>
                  <a:rPr lang="en-US" sz="2400" dirty="0">
                    <a:solidFill>
                      <a:schemeClr val="bg1">
                        <a:lumMod val="65000"/>
                      </a:schemeClr>
                    </a:solidFill>
                  </a:rPr>
                  <a:t>	    Confidence and Prediction Intervals around our </a:t>
                </a:r>
                <a14:m>
                  <m:oMath xmlns:m="http://schemas.openxmlformats.org/officeDocument/2006/math">
                    <m:acc>
                      <m:accPr>
                        <m:chr m:val="̂"/>
                        <m:ctrlPr>
                          <a:rPr lang="en-US" sz="2400" i="1">
                            <a:solidFill>
                              <a:schemeClr val="bg1">
                                <a:lumMod val="65000"/>
                              </a:schemeClr>
                            </a:solidFill>
                            <a:latin typeface="Cambria Math" panose="02040503050406030204" pitchFamily="18" charset="0"/>
                          </a:rPr>
                        </m:ctrlPr>
                      </m:accPr>
                      <m:e>
                        <m:r>
                          <a:rPr lang="en-US" sz="2400" i="1">
                            <a:solidFill>
                              <a:schemeClr val="bg1">
                                <a:lumMod val="65000"/>
                              </a:schemeClr>
                            </a:solidFill>
                            <a:latin typeface="Cambria Math" charset="0"/>
                          </a:rPr>
                          <m:t>𝑓</m:t>
                        </m:r>
                      </m:e>
                    </m:acc>
                    <m:r>
                      <a:rPr lang="en-US" sz="2400" i="1">
                        <a:solidFill>
                          <a:schemeClr val="bg1">
                            <a:lumMod val="65000"/>
                          </a:schemeClr>
                        </a:solidFill>
                        <a:latin typeface="Cambria Math" charset="0"/>
                      </a:rPr>
                      <m:t> </m:t>
                    </m:r>
                  </m:oMath>
                </a14:m>
                <a:endParaRPr lang="en-US" sz="2400" dirty="0">
                  <a:solidFill>
                    <a:schemeClr val="bg1">
                      <a:lumMod val="65000"/>
                    </a:schemeClr>
                  </a:solidFill>
                </a:endParaRPr>
              </a:p>
              <a:p>
                <a:pPr>
                  <a:spcBef>
                    <a:spcPts val="600"/>
                  </a:spcBef>
                </a:pPr>
                <a:r>
                  <a:rPr lang="en-US" sz="2400" dirty="0">
                    <a:solidFill>
                      <a:schemeClr val="bg1">
                        <a:lumMod val="65000"/>
                      </a:schemeClr>
                    </a:solidFill>
                    <a:latin typeface="Karla" charset="0"/>
                    <a:ea typeface="Karla" charset="0"/>
                    <a:cs typeface="Karla" charset="0"/>
                  </a:rPr>
                  <a:t>Multiple Regression</a:t>
                </a:r>
              </a:p>
              <a:p>
                <a:pPr lvl="1" indent="0">
                  <a:spcBef>
                    <a:spcPts val="600"/>
                  </a:spcBef>
                  <a:buNone/>
                </a:pPr>
                <a:r>
                  <a:rPr lang="en-US" dirty="0">
                    <a:solidFill>
                      <a:schemeClr val="bg1">
                        <a:lumMod val="65000"/>
                      </a:schemeClr>
                    </a:solidFill>
                    <a:latin typeface="Karla" charset="0"/>
                    <a:ea typeface="Karla" charset="0"/>
                    <a:cs typeface="Karla" charset="0"/>
                  </a:rPr>
                  <a:t>Formulation using Linear Algebra</a:t>
                </a:r>
              </a:p>
              <a:p>
                <a:pPr>
                  <a:spcBef>
                    <a:spcPts val="600"/>
                  </a:spcBef>
                </a:pPr>
                <a:r>
                  <a:rPr lang="en-US" sz="2400" dirty="0">
                    <a:solidFill>
                      <a:schemeClr val="bg1">
                        <a:lumMod val="65000"/>
                      </a:schemeClr>
                    </a:solidFill>
                    <a:latin typeface="Karla" charset="0"/>
                    <a:ea typeface="Karla" charset="0"/>
                    <a:cs typeface="Karla" charset="0"/>
                  </a:rPr>
                  <a:t>Categorical Predictors</a:t>
                </a:r>
              </a:p>
              <a:p>
                <a:pPr>
                  <a:spcBef>
                    <a:spcPts val="600"/>
                  </a:spcBef>
                </a:pPr>
                <a:r>
                  <a:rPr lang="en-US" sz="2400" b="1" dirty="0">
                    <a:solidFill>
                      <a:schemeClr val="tx1"/>
                    </a:solidFill>
                    <a:latin typeface="Karla" charset="0"/>
                    <a:ea typeface="Karla" charset="0"/>
                    <a:cs typeface="Karla" charset="0"/>
                  </a:rPr>
                  <a:t>Interaction Terms </a:t>
                </a:r>
              </a:p>
              <a:p>
                <a:pPr>
                  <a:spcBef>
                    <a:spcPts val="600"/>
                  </a:spcBef>
                </a:pPr>
                <a:r>
                  <a:rPr lang="en-US" sz="2400" dirty="0">
                    <a:solidFill>
                      <a:schemeClr val="bg1">
                        <a:lumMod val="65000"/>
                      </a:schemeClr>
                    </a:solidFill>
                    <a:latin typeface="Karla" charset="0"/>
                    <a:ea typeface="Karla" charset="0"/>
                    <a:cs typeface="Karla" charset="0"/>
                  </a:rPr>
                  <a:t>Polynomial Regression </a:t>
                </a:r>
              </a:p>
              <a:p>
                <a:pPr lvl="1" indent="0">
                  <a:spcBef>
                    <a:spcPts val="600"/>
                  </a:spcBef>
                  <a:buNone/>
                </a:pPr>
                <a:r>
                  <a:rPr lang="en-US" dirty="0">
                    <a:solidFill>
                      <a:schemeClr val="bg1">
                        <a:lumMod val="65000"/>
                      </a:schemeClr>
                    </a:solidFill>
                    <a:latin typeface="Karla" charset="0"/>
                    <a:ea typeface="Karla" charset="0"/>
                    <a:cs typeface="Karla" charset="0"/>
                  </a:rPr>
                  <a:t>Linear Algebra Formulation</a:t>
                </a:r>
              </a:p>
              <a:p>
                <a:pPr>
                  <a:spcBef>
                    <a:spcPts val="600"/>
                  </a:spcBef>
                </a:pPr>
                <a:r>
                  <a:rPr lang="en-US" sz="2400" dirty="0">
                    <a:solidFill>
                      <a:schemeClr val="bg1">
                        <a:lumMod val="65000"/>
                      </a:schemeClr>
                    </a:solidFill>
                    <a:latin typeface="Karla" charset="0"/>
                    <a:ea typeface="Karla" charset="0"/>
                    <a:cs typeface="Karla" charset="0"/>
                  </a:rPr>
                  <a:t>Overfitting</a:t>
                </a:r>
              </a:p>
              <a:p>
                <a:pPr>
                  <a:spcBef>
                    <a:spcPts val="600"/>
                  </a:spcBef>
                </a:pPr>
                <a:r>
                  <a:rPr lang="en-US" sz="2400" dirty="0">
                    <a:solidFill>
                      <a:schemeClr val="bg1">
                        <a:lumMod val="65000"/>
                      </a:schemeClr>
                    </a:solidFill>
                    <a:latin typeface="Karla" charset="0"/>
                    <a:ea typeface="Karla" charset="0"/>
                    <a:cs typeface="Karla" charset="0"/>
                  </a:rPr>
                  <a:t>Variable Selection</a:t>
                </a:r>
              </a:p>
              <a:p>
                <a:pPr>
                  <a:spcBef>
                    <a:spcPts val="600"/>
                  </a:spcBef>
                </a:pPr>
                <a:r>
                  <a:rPr lang="en-US" sz="2400" dirty="0">
                    <a:solidFill>
                      <a:schemeClr val="bg1">
                        <a:lumMod val="65000"/>
                      </a:schemeClr>
                    </a:solidFill>
                    <a:latin typeface="Karla" charset="0"/>
                    <a:ea typeface="Karla" charset="0"/>
                    <a:cs typeface="Karla" charset="0"/>
                  </a:rPr>
                  <a:t>Bias vs. Variance</a:t>
                </a:r>
              </a:p>
              <a:p>
                <a:pPr>
                  <a:spcBef>
                    <a:spcPts val="600"/>
                  </a:spcBef>
                </a:pPr>
                <a:endParaRPr lang="en-US" sz="2400" dirty="0">
                  <a:solidFill>
                    <a:schemeClr val="bg1">
                      <a:lumMod val="65000"/>
                    </a:schemeClr>
                  </a:solidFill>
                  <a:latin typeface="Karla" charset="0"/>
                  <a:ea typeface="Karla" charset="0"/>
                  <a:cs typeface="Karla" charset="0"/>
                </a:endParaRPr>
              </a:p>
              <a:p>
                <a:pPr>
                  <a:spcBef>
                    <a:spcPts val="600"/>
                  </a:spcBef>
                </a:pPr>
                <a:endParaRPr lang="en-US" sz="2400" dirty="0">
                  <a:solidFill>
                    <a:schemeClr val="bg1">
                      <a:lumMod val="65000"/>
                    </a:schemeClr>
                  </a:solidFill>
                  <a:latin typeface="Karla" charset="0"/>
                  <a:ea typeface="Karla" charset="0"/>
                  <a:cs typeface="Karla"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19128" y="840932"/>
                <a:ext cx="10102809" cy="5331268"/>
              </a:xfrm>
              <a:blipFill>
                <a:blip r:embed="rId2"/>
                <a:stretch>
                  <a:fillRect l="-753" t="-713" b="-3088"/>
                </a:stretch>
              </a:blipFill>
              <a:ln w="12700">
                <a:noFill/>
              </a:ln>
              <a:effectLst/>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40</a:t>
            </a:fld>
            <a:endParaRPr lang="en-US"/>
          </a:p>
        </p:txBody>
      </p:sp>
    </p:spTree>
    <p:extLst>
      <p:ext uri="{BB962C8B-B14F-4D97-AF65-F5344CB8AC3E}">
        <p14:creationId xmlns:p14="http://schemas.microsoft.com/office/powerpoint/2010/main" val="3536405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Beyond linearity</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r>
                  <a:rPr lang="en-US" sz="2400" dirty="0"/>
                  <a:t>In the Advertising data, we assumed that the effect on sales of increasing one advertising medium is independent of the amount spent on the other media. </a:t>
                </a:r>
              </a:p>
              <a:p>
                <a:endParaRPr lang="en-US" sz="2400" dirty="0"/>
              </a:p>
              <a:p>
                <a:r>
                  <a:rPr lang="en-US" sz="2400" dirty="0"/>
                  <a:t>If we assume linear model then the average effect on sales of a one-unit increase in TV is always </a:t>
                </a:r>
                <a14:m>
                  <m:oMath xmlns:m="http://schemas.openxmlformats.org/officeDocument/2006/math">
                    <m:sSub>
                      <m:sSubPr>
                        <m:ctrlPr>
                          <a:rPr lang="en-US" sz="2400" i="1" smtClean="0">
                            <a:latin typeface="Cambria Math" panose="02040503050406030204" pitchFamily="18" charset="0"/>
                          </a:rPr>
                        </m:ctrlPr>
                      </m:sSubPr>
                      <m:e>
                        <m:r>
                          <a:rPr lang="en-US" sz="2400" i="1" smtClean="0">
                            <a:latin typeface="Cambria Math" charset="0"/>
                            <a:ea typeface="Cambria Math" charset="0"/>
                            <a:cs typeface="Cambria Math" charset="0"/>
                          </a:rPr>
                          <m:t>𝛽</m:t>
                        </m:r>
                      </m:e>
                      <m:sub>
                        <m:r>
                          <a:rPr lang="en-US" sz="2400" b="0" i="1" smtClean="0">
                            <a:latin typeface="Cambria Math" charset="0"/>
                          </a:rPr>
                          <m:t>1</m:t>
                        </m:r>
                      </m:sub>
                    </m:sSub>
                  </m:oMath>
                </a14:m>
                <a:r>
                  <a:rPr lang="en-US" sz="2400" dirty="0"/>
                  <a:t>, regardless of the amount spent on radio.</a:t>
                </a:r>
              </a:p>
              <a:p>
                <a:endParaRPr lang="en-US" sz="2400" dirty="0"/>
              </a:p>
              <a:p>
                <a:r>
                  <a:rPr lang="en-US" sz="2400" b="1" dirty="0"/>
                  <a:t>Synergy effects </a:t>
                </a:r>
                <a:r>
                  <a:rPr lang="en-US" sz="2400" dirty="0"/>
                  <a:t>or</a:t>
                </a:r>
                <a:r>
                  <a:rPr lang="en-US" sz="2400" b="1" dirty="0"/>
                  <a:t> interaction effects </a:t>
                </a:r>
                <a:r>
                  <a:rPr lang="en-US" sz="2400" dirty="0"/>
                  <a:t>apply when an increase on the radio budget affects the association of TV spending and sales. </a:t>
                </a:r>
                <a:endParaRPr lang="en-US" sz="2400" b="1"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860" t="-2395" r="-1106" b="-6227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41</a:t>
            </a:fld>
            <a:endParaRPr lang="en-US"/>
          </a:p>
        </p:txBody>
      </p:sp>
    </p:spTree>
    <p:extLst>
      <p:ext uri="{BB962C8B-B14F-4D97-AF65-F5344CB8AC3E}">
        <p14:creationId xmlns:p14="http://schemas.microsoft.com/office/powerpoint/2010/main" val="418974531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Beyond linearity</a:t>
            </a:r>
          </a:p>
        </p:txBody>
      </p:sp>
      <p:sp>
        <p:nvSpPr>
          <p:cNvPr id="3" name="Content Placeholder 2"/>
          <p:cNvSpPr>
            <a:spLocks noGrp="1"/>
          </p:cNvSpPr>
          <p:nvPr>
            <p:ph idx="1"/>
          </p:nvPr>
        </p:nvSpPr>
        <p:spPr/>
        <p:txBody>
          <a:bodyPr/>
          <a:lstStyle/>
          <a:p>
            <a:r>
              <a:rPr lang="en-US" b="1" dirty="0"/>
              <a:t>We change</a:t>
            </a:r>
          </a:p>
          <a:p>
            <a:endParaRPr lang="en-US" b="1" dirty="0"/>
          </a:p>
          <a:p>
            <a:endParaRPr lang="en-US" b="1" dirty="0"/>
          </a:p>
          <a:p>
            <a:r>
              <a:rPr lang="en-US" b="1" dirty="0"/>
              <a:t>To  </a:t>
            </a:r>
          </a:p>
        </p:txBody>
      </p:sp>
      <p:sp>
        <p:nvSpPr>
          <p:cNvPr id="5" name="Slide Number Placeholder 4"/>
          <p:cNvSpPr>
            <a:spLocks noGrp="1"/>
          </p:cNvSpPr>
          <p:nvPr>
            <p:ph type="sldNum" sz="quarter" idx="12"/>
          </p:nvPr>
        </p:nvSpPr>
        <p:spPr/>
        <p:txBody>
          <a:bodyPr/>
          <a:lstStyle/>
          <a:p>
            <a:fld id="{81B7CCDB-6D39-0547-B7B3-C80E39D6513A}" type="slidenum">
              <a:rPr lang="en-US" smtClean="0"/>
              <a:t>42</a:t>
            </a:fld>
            <a:endParaRPr lang="en-US"/>
          </a:p>
        </p:txBody>
      </p:sp>
      <p:pic>
        <p:nvPicPr>
          <p:cNvPr id="4" name="Picture 3"/>
          <p:cNvPicPr>
            <a:picLocks noChangeAspect="1"/>
          </p:cNvPicPr>
          <p:nvPr/>
        </p:nvPicPr>
        <p:blipFill>
          <a:blip r:embed="rId2"/>
          <a:stretch>
            <a:fillRect/>
          </a:stretch>
        </p:blipFill>
        <p:spPr>
          <a:xfrm>
            <a:off x="2492569" y="3210468"/>
            <a:ext cx="6024880" cy="335280"/>
          </a:xfrm>
          <a:prstGeom prst="rect">
            <a:avLst/>
          </a:prstGeom>
        </p:spPr>
      </p:pic>
      <p:pic>
        <p:nvPicPr>
          <p:cNvPr id="6" name="Picture 5"/>
          <p:cNvPicPr>
            <a:picLocks noChangeAspect="1"/>
          </p:cNvPicPr>
          <p:nvPr/>
        </p:nvPicPr>
        <p:blipFill>
          <a:blip r:embed="rId3"/>
          <a:stretch>
            <a:fillRect/>
          </a:stretch>
        </p:blipFill>
        <p:spPr>
          <a:xfrm>
            <a:off x="3361249" y="2069617"/>
            <a:ext cx="4287520" cy="335280"/>
          </a:xfrm>
          <a:prstGeom prst="rect">
            <a:avLst/>
          </a:prstGeom>
        </p:spPr>
      </p:pic>
      <p:sp>
        <p:nvSpPr>
          <p:cNvPr id="7" name="Rectangle 6"/>
          <p:cNvSpPr/>
          <p:nvPr/>
        </p:nvSpPr>
        <p:spPr>
          <a:xfrm>
            <a:off x="6593420" y="3049376"/>
            <a:ext cx="1394460" cy="685800"/>
          </a:xfrm>
          <a:prstGeom prst="rect">
            <a:avLst/>
          </a:prstGeom>
          <a:noFill/>
          <a:ln>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524486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2211" y="153087"/>
            <a:ext cx="11839531" cy="4358952"/>
          </a:xfrm>
          <a:prstGeom prst="rect">
            <a:avLst/>
          </a:prstGeom>
          <a:ln>
            <a:noFill/>
          </a:ln>
        </p:spPr>
      </p:pic>
      <p:sp>
        <p:nvSpPr>
          <p:cNvPr id="2" name="Content Placeholder 1"/>
          <p:cNvSpPr>
            <a:spLocks noGrp="1"/>
          </p:cNvSpPr>
          <p:nvPr>
            <p:ph idx="1"/>
          </p:nvPr>
        </p:nvSpPr>
        <p:spPr>
          <a:xfrm>
            <a:off x="239392" y="9241"/>
            <a:ext cx="10327008" cy="1599950"/>
          </a:xfrm>
        </p:spPr>
        <p:txBody>
          <a:bodyPr/>
          <a:lstStyle/>
          <a:p>
            <a:r>
              <a:rPr lang="en-US" sz="2400" b="1" dirty="0">
                <a:solidFill>
                  <a:schemeClr val="accent2"/>
                </a:solidFill>
              </a:rPr>
              <a:t>What does it mean?</a:t>
            </a:r>
          </a:p>
        </p:txBody>
      </p:sp>
      <p:sp>
        <p:nvSpPr>
          <p:cNvPr id="4" name="Slide Number Placeholder 3"/>
          <p:cNvSpPr>
            <a:spLocks noGrp="1"/>
          </p:cNvSpPr>
          <p:nvPr>
            <p:ph type="sldNum" sz="quarter" idx="12"/>
          </p:nvPr>
        </p:nvSpPr>
        <p:spPr/>
        <p:txBody>
          <a:bodyPr/>
          <a:lstStyle/>
          <a:p>
            <a:fld id="{81B7CCDB-6D39-0547-B7B3-C80E39D6513A}" type="slidenum">
              <a:rPr lang="en-US" smtClean="0"/>
              <a:t>43</a:t>
            </a:fld>
            <a:endParaRPr lang="en-US"/>
          </a:p>
        </p:txBody>
      </p:sp>
      <p:grpSp>
        <p:nvGrpSpPr>
          <p:cNvPr id="15" name="Group 14"/>
          <p:cNvGrpSpPr/>
          <p:nvPr/>
        </p:nvGrpSpPr>
        <p:grpSpPr>
          <a:xfrm>
            <a:off x="4390685" y="4152033"/>
            <a:ext cx="7622332" cy="2248767"/>
            <a:chOff x="4390685" y="4152033"/>
            <a:chExt cx="7622332" cy="2248767"/>
          </a:xfrm>
        </p:grpSpPr>
        <mc:AlternateContent xmlns:mc="http://schemas.openxmlformats.org/markup-compatibility/2006">
          <mc:Choice xmlns:a14="http://schemas.microsoft.com/office/drawing/2010/main" Requires="a14">
            <p:sp>
              <p:nvSpPr>
                <p:cNvPr id="6" name="TextBox 5"/>
                <p:cNvSpPr txBox="1"/>
                <p:nvPr/>
              </p:nvSpPr>
              <p:spPr>
                <a:xfrm>
                  <a:off x="4390685" y="5576985"/>
                  <a:ext cx="7622332" cy="82381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solidFill>
                                  <a:schemeClr val="tx1">
                                    <a:lumMod val="75000"/>
                                    <a:lumOff val="25000"/>
                                  </a:schemeClr>
                                </a:solidFill>
                                <a:latin typeface="Cambria Math" panose="02040503050406030204" pitchFamily="18" charset="0"/>
                              </a:rPr>
                            </m:ctrlPr>
                          </m:sSubPr>
                          <m:e>
                            <m:r>
                              <a:rPr lang="en-US" sz="2400" b="0" i="1" smtClean="0">
                                <a:solidFill>
                                  <a:schemeClr val="tx1">
                                    <a:lumMod val="75000"/>
                                    <a:lumOff val="25000"/>
                                  </a:schemeClr>
                                </a:solidFill>
                                <a:latin typeface="Cambria Math" charset="0"/>
                              </a:rPr>
                              <m:t>𝑥</m:t>
                            </m:r>
                          </m:e>
                          <m:sub>
                            <m:r>
                              <a:rPr lang="en-US" sz="2400" b="0" i="1" smtClean="0">
                                <a:solidFill>
                                  <a:schemeClr val="tx1">
                                    <a:lumMod val="75000"/>
                                    <a:lumOff val="25000"/>
                                  </a:schemeClr>
                                </a:solidFill>
                                <a:latin typeface="Cambria Math" charset="0"/>
                              </a:rPr>
                              <m:t>𝑆𝑡𝑢𝑑𝑒𝑛𝑡</m:t>
                            </m:r>
                          </m:sub>
                        </m:sSub>
                        <m:r>
                          <a:rPr lang="en-US" sz="2400" b="0" i="1" smtClean="0">
                            <a:solidFill>
                              <a:schemeClr val="tx1">
                                <a:lumMod val="75000"/>
                                <a:lumOff val="25000"/>
                              </a:schemeClr>
                            </a:solidFill>
                            <a:latin typeface="Cambria Math" charset="0"/>
                          </a:rPr>
                          <m:t>=</m:t>
                        </m:r>
                        <m:d>
                          <m:dPr>
                            <m:begChr m:val="{"/>
                            <m:endChr m:val=""/>
                            <m:ctrlPr>
                              <a:rPr lang="mr-IN" sz="2400" b="0" i="1" smtClean="0">
                                <a:solidFill>
                                  <a:schemeClr val="tx1">
                                    <a:lumMod val="75000"/>
                                    <a:lumOff val="25000"/>
                                  </a:schemeClr>
                                </a:solidFill>
                                <a:latin typeface="Cambria Math" panose="02040503050406030204" pitchFamily="18" charset="0"/>
                              </a:rPr>
                            </m:ctrlPr>
                          </m:dPr>
                          <m:e>
                            <m:eqArr>
                              <m:eqArrPr>
                                <m:ctrlPr>
                                  <a:rPr lang="mr-IN" sz="2400" b="0" i="1" smtClean="0">
                                    <a:solidFill>
                                      <a:schemeClr val="tx1">
                                        <a:lumMod val="75000"/>
                                        <a:lumOff val="25000"/>
                                      </a:schemeClr>
                                    </a:solidFill>
                                    <a:latin typeface="Cambria Math" panose="02040503050406030204" pitchFamily="18" charset="0"/>
                                  </a:rPr>
                                </m:ctrlPr>
                              </m:eqArrPr>
                              <m:e>
                                <m:m>
                                  <m:mPr>
                                    <m:mcs>
                                      <m:mc>
                                        <m:mcPr>
                                          <m:count m:val="2"/>
                                          <m:mcJc m:val="center"/>
                                        </m:mcPr>
                                      </m:mc>
                                    </m:mcs>
                                    <m:ctrlPr>
                                      <a:rPr lang="mr-IN" sz="2400" b="0" i="1" smtClean="0">
                                        <a:solidFill>
                                          <a:schemeClr val="tx1">
                                            <a:lumMod val="75000"/>
                                            <a:lumOff val="25000"/>
                                          </a:schemeClr>
                                        </a:solidFill>
                                        <a:latin typeface="Cambria Math" panose="02040503050406030204" pitchFamily="18" charset="0"/>
                                      </a:rPr>
                                    </m:ctrlPr>
                                  </m:mPr>
                                  <m:mr>
                                    <m:e>
                                      <m:r>
                                        <m:rPr>
                                          <m:brk m:alnAt="7"/>
                                        </m:rPr>
                                        <a:rPr lang="en-US" sz="2400" b="0" i="1" smtClean="0">
                                          <a:solidFill>
                                            <a:schemeClr val="tx1">
                                              <a:lumMod val="75000"/>
                                              <a:lumOff val="25000"/>
                                            </a:schemeClr>
                                          </a:solidFill>
                                          <a:latin typeface="Cambria Math" charset="0"/>
                                        </a:rPr>
                                        <m:t>0</m:t>
                                      </m:r>
                                    </m:e>
                                    <m:e>
                                      <m:r>
                                        <a:rPr lang="en-US" sz="2400" i="1">
                                          <a:solidFill>
                                            <a:schemeClr val="tx1">
                                              <a:lumMod val="75000"/>
                                              <a:lumOff val="25000"/>
                                            </a:schemeClr>
                                          </a:solidFill>
                                          <a:latin typeface="Cambria Math" charset="0"/>
                                        </a:rPr>
                                        <m:t>𝐵𝑎𝑙𝑎𝑛𝑐𝑒</m:t>
                                      </m:r>
                                      <m:r>
                                        <a:rPr lang="en-US" sz="2400" i="1">
                                          <a:solidFill>
                                            <a:schemeClr val="tx1">
                                              <a:lumMod val="75000"/>
                                              <a:lumOff val="25000"/>
                                            </a:schemeClr>
                                          </a:solidFill>
                                          <a:latin typeface="Cambria Math" charset="0"/>
                                        </a:rPr>
                                        <m:t>=</m:t>
                                      </m:r>
                                      <m:sSub>
                                        <m:sSubPr>
                                          <m:ctrlPr>
                                            <a:rPr lang="en-US" sz="2400" i="1">
                                              <a:solidFill>
                                                <a:schemeClr val="tx1">
                                                  <a:lumMod val="75000"/>
                                                  <a:lumOff val="25000"/>
                                                </a:schemeClr>
                                              </a:solidFill>
                                              <a:latin typeface="Cambria Math" panose="02040503050406030204" pitchFamily="18" charset="0"/>
                                            </a:rPr>
                                          </m:ctrlPr>
                                        </m:sSubPr>
                                        <m:e>
                                          <m:r>
                                            <a:rPr lang="en-US" sz="2400" i="1">
                                              <a:solidFill>
                                                <a:schemeClr val="tx1">
                                                  <a:lumMod val="75000"/>
                                                  <a:lumOff val="25000"/>
                                                </a:schemeClr>
                                              </a:solidFill>
                                              <a:latin typeface="Cambria Math" charset="0"/>
                                            </a:rPr>
                                            <m:t>𝛽</m:t>
                                          </m:r>
                                        </m:e>
                                        <m:sub>
                                          <m:r>
                                            <a:rPr lang="en-US" sz="2400" i="1">
                                              <a:solidFill>
                                                <a:schemeClr val="tx1">
                                                  <a:lumMod val="75000"/>
                                                  <a:lumOff val="25000"/>
                                                </a:schemeClr>
                                              </a:solidFill>
                                              <a:latin typeface="Cambria Math" charset="0"/>
                                            </a:rPr>
                                            <m:t>0</m:t>
                                          </m:r>
                                        </m:sub>
                                      </m:sSub>
                                      <m:r>
                                        <a:rPr lang="en-US" sz="2400" i="1">
                                          <a:solidFill>
                                            <a:schemeClr val="tx1">
                                              <a:lumMod val="75000"/>
                                              <a:lumOff val="25000"/>
                                            </a:schemeClr>
                                          </a:solidFill>
                                          <a:latin typeface="Cambria Math" charset="0"/>
                                        </a:rPr>
                                        <m:t>+</m:t>
                                      </m:r>
                                      <m:sSub>
                                        <m:sSubPr>
                                          <m:ctrlPr>
                                            <a:rPr lang="en-US" sz="2400" i="1">
                                              <a:solidFill>
                                                <a:schemeClr val="tx1">
                                                  <a:lumMod val="75000"/>
                                                  <a:lumOff val="25000"/>
                                                </a:schemeClr>
                                              </a:solidFill>
                                              <a:latin typeface="Cambria Math" panose="02040503050406030204" pitchFamily="18" charset="0"/>
                                            </a:rPr>
                                          </m:ctrlPr>
                                        </m:sSubPr>
                                        <m:e>
                                          <m:r>
                                            <a:rPr lang="en-US" sz="2400" i="1">
                                              <a:solidFill>
                                                <a:schemeClr val="tx1">
                                                  <a:lumMod val="75000"/>
                                                  <a:lumOff val="25000"/>
                                                </a:schemeClr>
                                              </a:solidFill>
                                              <a:latin typeface="Cambria Math" charset="0"/>
                                            </a:rPr>
                                            <m:t>𝛽</m:t>
                                          </m:r>
                                        </m:e>
                                        <m:sub>
                                          <m:r>
                                            <a:rPr lang="en-US" sz="2400" i="1">
                                              <a:solidFill>
                                                <a:schemeClr val="tx1">
                                                  <a:lumMod val="75000"/>
                                                  <a:lumOff val="25000"/>
                                                </a:schemeClr>
                                              </a:solidFill>
                                              <a:latin typeface="Cambria Math" charset="0"/>
                                            </a:rPr>
                                            <m:t>1</m:t>
                                          </m:r>
                                        </m:sub>
                                      </m:sSub>
                                      <m:r>
                                        <a:rPr lang="en-US" sz="2400" i="1">
                                          <a:solidFill>
                                            <a:schemeClr val="tx1">
                                              <a:lumMod val="75000"/>
                                              <a:lumOff val="25000"/>
                                            </a:schemeClr>
                                          </a:solidFill>
                                          <a:latin typeface="Cambria Math" charset="0"/>
                                        </a:rPr>
                                        <m:t>×</m:t>
                                      </m:r>
                                      <m:r>
                                        <a:rPr lang="en-US" sz="2400" i="1">
                                          <a:solidFill>
                                            <a:schemeClr val="tx1">
                                              <a:lumMod val="75000"/>
                                              <a:lumOff val="25000"/>
                                            </a:schemeClr>
                                          </a:solidFill>
                                          <a:latin typeface="Cambria Math" charset="0"/>
                                        </a:rPr>
                                        <m:t>𝐼𝑛𝑐𝑜𝑚𝑒</m:t>
                                      </m:r>
                                    </m:e>
                                  </m:mr>
                                </m:m>
                                <m:r>
                                  <a:rPr lang="en-US" sz="2400" b="0" i="1" smtClean="0">
                                    <a:solidFill>
                                      <a:schemeClr val="tx1">
                                        <a:lumMod val="75000"/>
                                        <a:lumOff val="25000"/>
                                      </a:schemeClr>
                                    </a:solidFill>
                                    <a:latin typeface="Cambria Math" charset="0"/>
                                  </a:rPr>
                                  <m:t>.                           </m:t>
                                </m:r>
                              </m:e>
                              <m:e>
                                <m:m>
                                  <m:mPr>
                                    <m:mcs>
                                      <m:mc>
                                        <m:mcPr>
                                          <m:count m:val="2"/>
                                          <m:mcJc m:val="center"/>
                                        </m:mcPr>
                                      </m:mc>
                                    </m:mcs>
                                    <m:ctrlPr>
                                      <a:rPr lang="mr-IN" sz="2400" b="0" i="1" smtClean="0">
                                        <a:solidFill>
                                          <a:schemeClr val="tx1">
                                            <a:lumMod val="75000"/>
                                            <a:lumOff val="25000"/>
                                          </a:schemeClr>
                                        </a:solidFill>
                                        <a:latin typeface="Cambria Math" panose="02040503050406030204" pitchFamily="18" charset="0"/>
                                      </a:rPr>
                                    </m:ctrlPr>
                                  </m:mPr>
                                  <m:mr>
                                    <m:e>
                                      <m:r>
                                        <m:rPr>
                                          <m:brk m:alnAt="7"/>
                                        </m:rPr>
                                        <a:rPr lang="en-US" sz="2400" b="0" i="1" smtClean="0">
                                          <a:solidFill>
                                            <a:schemeClr val="tx1">
                                              <a:lumMod val="75000"/>
                                              <a:lumOff val="25000"/>
                                            </a:schemeClr>
                                          </a:solidFill>
                                          <a:latin typeface="Cambria Math" charset="0"/>
                                        </a:rPr>
                                        <m:t>1</m:t>
                                      </m:r>
                                    </m:e>
                                    <m:e>
                                      <m:r>
                                        <a:rPr lang="en-US" sz="2400" i="1">
                                          <a:solidFill>
                                            <a:schemeClr val="tx1">
                                              <a:lumMod val="75000"/>
                                              <a:lumOff val="25000"/>
                                            </a:schemeClr>
                                          </a:solidFill>
                                          <a:latin typeface="Cambria Math" charset="0"/>
                                        </a:rPr>
                                        <m:t>𝐵𝑎𝑙𝑎𝑛𝑐𝑒</m:t>
                                      </m:r>
                                      <m:r>
                                        <a:rPr lang="en-US" sz="2400" i="1">
                                          <a:solidFill>
                                            <a:schemeClr val="tx1">
                                              <a:lumMod val="75000"/>
                                              <a:lumOff val="25000"/>
                                            </a:schemeClr>
                                          </a:solidFill>
                                          <a:latin typeface="Cambria Math" charset="0"/>
                                        </a:rPr>
                                        <m:t>=</m:t>
                                      </m:r>
                                      <m:d>
                                        <m:dPr>
                                          <m:ctrlPr>
                                            <a:rPr lang="en-US" sz="2400" i="1">
                                              <a:solidFill>
                                                <a:schemeClr val="tx1">
                                                  <a:lumMod val="75000"/>
                                                  <a:lumOff val="25000"/>
                                                </a:schemeClr>
                                              </a:solidFill>
                                              <a:latin typeface="Cambria Math" panose="02040503050406030204" pitchFamily="18" charset="0"/>
                                            </a:rPr>
                                          </m:ctrlPr>
                                        </m:dPr>
                                        <m:e>
                                          <m:sSub>
                                            <m:sSubPr>
                                              <m:ctrlPr>
                                                <a:rPr lang="en-US" sz="2400" i="1">
                                                  <a:solidFill>
                                                    <a:schemeClr val="tx1">
                                                      <a:lumMod val="75000"/>
                                                      <a:lumOff val="25000"/>
                                                    </a:schemeClr>
                                                  </a:solidFill>
                                                  <a:latin typeface="Cambria Math" panose="02040503050406030204" pitchFamily="18" charset="0"/>
                                                </a:rPr>
                                              </m:ctrlPr>
                                            </m:sSubPr>
                                            <m:e>
                                              <m:r>
                                                <a:rPr lang="en-US" sz="2400" i="1">
                                                  <a:solidFill>
                                                    <a:schemeClr val="tx1">
                                                      <a:lumMod val="75000"/>
                                                      <a:lumOff val="25000"/>
                                                    </a:schemeClr>
                                                  </a:solidFill>
                                                  <a:latin typeface="Cambria Math" charset="0"/>
                                                </a:rPr>
                                                <m:t>𝛽</m:t>
                                              </m:r>
                                            </m:e>
                                            <m:sub>
                                              <m:r>
                                                <a:rPr lang="en-US" sz="2400" i="1">
                                                  <a:solidFill>
                                                    <a:schemeClr val="tx1">
                                                      <a:lumMod val="75000"/>
                                                      <a:lumOff val="25000"/>
                                                    </a:schemeClr>
                                                  </a:solidFill>
                                                  <a:latin typeface="Cambria Math" charset="0"/>
                                                </a:rPr>
                                                <m:t>0</m:t>
                                              </m:r>
                                            </m:sub>
                                          </m:sSub>
                                          <m:r>
                                            <a:rPr lang="en-US" sz="2400" i="1">
                                              <a:solidFill>
                                                <a:schemeClr val="tx1">
                                                  <a:lumMod val="75000"/>
                                                  <a:lumOff val="25000"/>
                                                </a:schemeClr>
                                              </a:solidFill>
                                              <a:latin typeface="Cambria Math" charset="0"/>
                                            </a:rPr>
                                            <m:t>+</m:t>
                                          </m:r>
                                          <m:sSub>
                                            <m:sSubPr>
                                              <m:ctrlPr>
                                                <a:rPr lang="en-US" sz="2400" i="1">
                                                  <a:solidFill>
                                                    <a:schemeClr val="tx1">
                                                      <a:lumMod val="75000"/>
                                                      <a:lumOff val="25000"/>
                                                    </a:schemeClr>
                                                  </a:solidFill>
                                                  <a:latin typeface="Cambria Math" panose="02040503050406030204" pitchFamily="18" charset="0"/>
                                                </a:rPr>
                                              </m:ctrlPr>
                                            </m:sSubPr>
                                            <m:e>
                                              <m:r>
                                                <a:rPr lang="en-US" sz="2400" i="1">
                                                  <a:solidFill>
                                                    <a:schemeClr val="tx1">
                                                      <a:lumMod val="75000"/>
                                                      <a:lumOff val="25000"/>
                                                    </a:schemeClr>
                                                  </a:solidFill>
                                                  <a:latin typeface="Cambria Math" charset="0"/>
                                                </a:rPr>
                                                <m:t>𝛽</m:t>
                                              </m:r>
                                            </m:e>
                                            <m:sub>
                                              <m:r>
                                                <a:rPr lang="en-US" sz="2400" i="1">
                                                  <a:solidFill>
                                                    <a:schemeClr val="tx1">
                                                      <a:lumMod val="75000"/>
                                                      <a:lumOff val="25000"/>
                                                    </a:schemeClr>
                                                  </a:solidFill>
                                                  <a:latin typeface="Cambria Math" charset="0"/>
                                                </a:rPr>
                                                <m:t>2</m:t>
                                              </m:r>
                                            </m:sub>
                                          </m:sSub>
                                        </m:e>
                                      </m:d>
                                      <m:r>
                                        <a:rPr lang="en-US" sz="2400" i="1">
                                          <a:solidFill>
                                            <a:schemeClr val="tx1">
                                              <a:lumMod val="75000"/>
                                              <a:lumOff val="25000"/>
                                            </a:schemeClr>
                                          </a:solidFill>
                                          <a:latin typeface="Cambria Math" charset="0"/>
                                        </a:rPr>
                                        <m:t>+</m:t>
                                      </m:r>
                                      <m:d>
                                        <m:dPr>
                                          <m:ctrlPr>
                                            <a:rPr lang="en-US" sz="2400" i="1">
                                              <a:solidFill>
                                                <a:schemeClr val="tx1">
                                                  <a:lumMod val="75000"/>
                                                  <a:lumOff val="25000"/>
                                                </a:schemeClr>
                                              </a:solidFill>
                                              <a:latin typeface="Cambria Math" panose="02040503050406030204" pitchFamily="18" charset="0"/>
                                            </a:rPr>
                                          </m:ctrlPr>
                                        </m:dPr>
                                        <m:e>
                                          <m:sSub>
                                            <m:sSubPr>
                                              <m:ctrlPr>
                                                <a:rPr lang="en-US" sz="2400" i="1">
                                                  <a:solidFill>
                                                    <a:schemeClr val="tx1">
                                                      <a:lumMod val="75000"/>
                                                      <a:lumOff val="25000"/>
                                                    </a:schemeClr>
                                                  </a:solidFill>
                                                  <a:latin typeface="Cambria Math" panose="02040503050406030204" pitchFamily="18" charset="0"/>
                                                </a:rPr>
                                              </m:ctrlPr>
                                            </m:sSubPr>
                                            <m:e>
                                              <m:r>
                                                <a:rPr lang="en-US" sz="2400" i="1">
                                                  <a:solidFill>
                                                    <a:schemeClr val="tx1">
                                                      <a:lumMod val="75000"/>
                                                      <a:lumOff val="25000"/>
                                                    </a:schemeClr>
                                                  </a:solidFill>
                                                  <a:latin typeface="Cambria Math" charset="0"/>
                                                </a:rPr>
                                                <m:t>𝛽</m:t>
                                              </m:r>
                                            </m:e>
                                            <m:sub>
                                              <m:r>
                                                <a:rPr lang="en-US" sz="2400" i="1">
                                                  <a:solidFill>
                                                    <a:schemeClr val="tx1">
                                                      <a:lumMod val="75000"/>
                                                      <a:lumOff val="25000"/>
                                                    </a:schemeClr>
                                                  </a:solidFill>
                                                  <a:latin typeface="Cambria Math" charset="0"/>
                                                </a:rPr>
                                                <m:t>1</m:t>
                                              </m:r>
                                            </m:sub>
                                          </m:sSub>
                                          <m:r>
                                            <a:rPr lang="en-US" sz="2400" i="1">
                                              <a:solidFill>
                                                <a:schemeClr val="tx1">
                                                  <a:lumMod val="75000"/>
                                                  <a:lumOff val="25000"/>
                                                </a:schemeClr>
                                              </a:solidFill>
                                              <a:latin typeface="Cambria Math" charset="0"/>
                                            </a:rPr>
                                            <m:t>+</m:t>
                                          </m:r>
                                          <m:sSub>
                                            <m:sSubPr>
                                              <m:ctrlPr>
                                                <a:rPr lang="en-US" sz="2400" i="1">
                                                  <a:solidFill>
                                                    <a:schemeClr val="tx1">
                                                      <a:lumMod val="75000"/>
                                                      <a:lumOff val="25000"/>
                                                    </a:schemeClr>
                                                  </a:solidFill>
                                                  <a:latin typeface="Cambria Math" panose="02040503050406030204" pitchFamily="18" charset="0"/>
                                                </a:rPr>
                                              </m:ctrlPr>
                                            </m:sSubPr>
                                            <m:e>
                                              <m:r>
                                                <a:rPr lang="en-US" sz="2400" i="1">
                                                  <a:solidFill>
                                                    <a:schemeClr val="tx1">
                                                      <a:lumMod val="75000"/>
                                                      <a:lumOff val="25000"/>
                                                    </a:schemeClr>
                                                  </a:solidFill>
                                                  <a:latin typeface="Cambria Math" charset="0"/>
                                                </a:rPr>
                                                <m:t>𝛽</m:t>
                                              </m:r>
                                            </m:e>
                                            <m:sub>
                                              <m:r>
                                                <a:rPr lang="en-US" sz="2400" i="1">
                                                  <a:solidFill>
                                                    <a:schemeClr val="tx1">
                                                      <a:lumMod val="75000"/>
                                                      <a:lumOff val="25000"/>
                                                    </a:schemeClr>
                                                  </a:solidFill>
                                                  <a:latin typeface="Cambria Math" charset="0"/>
                                                </a:rPr>
                                                <m:t>3</m:t>
                                              </m:r>
                                            </m:sub>
                                          </m:sSub>
                                        </m:e>
                                      </m:d>
                                      <m:r>
                                        <a:rPr lang="en-US" sz="2400" i="1">
                                          <a:solidFill>
                                            <a:schemeClr val="tx1">
                                              <a:lumMod val="75000"/>
                                              <a:lumOff val="25000"/>
                                            </a:schemeClr>
                                          </a:solidFill>
                                          <a:latin typeface="Cambria Math" charset="0"/>
                                        </a:rPr>
                                        <m:t>×</m:t>
                                      </m:r>
                                      <m:r>
                                        <a:rPr lang="en-US" sz="2400" i="1">
                                          <a:solidFill>
                                            <a:schemeClr val="tx1">
                                              <a:lumMod val="75000"/>
                                              <a:lumOff val="25000"/>
                                            </a:schemeClr>
                                          </a:solidFill>
                                          <a:latin typeface="Cambria Math" charset="0"/>
                                        </a:rPr>
                                        <m:t>𝐼𝑛𝑐𝑜𝑚𝑒</m:t>
                                      </m:r>
                                    </m:e>
                                  </m:mr>
                                </m:m>
                              </m:e>
                            </m:eqArr>
                          </m:e>
                        </m:d>
                      </m:oMath>
                    </m:oMathPara>
                  </a14:m>
                  <a:endParaRPr lang="en-US" sz="2400" dirty="0">
                    <a:solidFill>
                      <a:schemeClr val="tx1">
                        <a:lumMod val="75000"/>
                        <a:lumOff val="25000"/>
                      </a:schemeClr>
                    </a:solidFill>
                  </a:endParaRPr>
                </a:p>
              </p:txBody>
            </p:sp>
          </mc:Choice>
          <mc:Fallback>
            <p:sp>
              <p:nvSpPr>
                <p:cNvPr id="6" name="TextBox 5"/>
                <p:cNvSpPr txBox="1">
                  <a:spLocks noRot="1" noChangeAspect="1" noMove="1" noResize="1" noEditPoints="1" noAdjustHandles="1" noChangeArrowheads="1" noChangeShapeType="1" noTextEdit="1"/>
                </p:cNvSpPr>
                <p:nvPr/>
              </p:nvSpPr>
              <p:spPr>
                <a:xfrm>
                  <a:off x="4390685" y="5576985"/>
                  <a:ext cx="7622332" cy="823815"/>
                </a:xfrm>
                <a:prstGeom prst="rect">
                  <a:avLst/>
                </a:prstGeom>
                <a:blipFill>
                  <a:blip r:embed="rId3"/>
                  <a:stretch>
                    <a:fillRect l="-1331" t="-224242" r="-1498" b="-324242"/>
                  </a:stretch>
                </a:blipFill>
              </p:spPr>
              <p:txBody>
                <a:bodyPr/>
                <a:lstStyle/>
                <a:p>
                  <a:r>
                    <a:rPr lang="en-US">
                      <a:noFill/>
                    </a:rPr>
                    <a:t> </a:t>
                  </a:r>
                </a:p>
              </p:txBody>
            </p:sp>
          </mc:Fallback>
        </mc:AlternateContent>
        <p:cxnSp>
          <p:nvCxnSpPr>
            <p:cNvPr id="8" name="Straight Arrow Connector 7"/>
            <p:cNvCxnSpPr/>
            <p:nvPr/>
          </p:nvCxnSpPr>
          <p:spPr>
            <a:xfrm flipH="1" flipV="1">
              <a:off x="8334531" y="4152033"/>
              <a:ext cx="14990" cy="140931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grpSp>
        <p:nvGrpSpPr>
          <p:cNvPr id="14" name="Group 13"/>
          <p:cNvGrpSpPr/>
          <p:nvPr/>
        </p:nvGrpSpPr>
        <p:grpSpPr>
          <a:xfrm>
            <a:off x="639480" y="4014400"/>
            <a:ext cx="7622332" cy="1433517"/>
            <a:chOff x="639480" y="4014400"/>
            <a:chExt cx="7622332" cy="1433517"/>
          </a:xfrm>
        </p:grpSpPr>
        <mc:AlternateContent xmlns:mc="http://schemas.openxmlformats.org/markup-compatibility/2006" xmlns:a14="http://schemas.microsoft.com/office/drawing/2010/main">
          <mc:Choice Requires="a14">
            <p:sp>
              <p:nvSpPr>
                <p:cNvPr id="9" name="TextBox 8"/>
                <p:cNvSpPr txBox="1"/>
                <p:nvPr/>
              </p:nvSpPr>
              <p:spPr>
                <a:xfrm>
                  <a:off x="639480" y="4624102"/>
                  <a:ext cx="7622332" cy="82381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solidFill>
                                  <a:schemeClr val="tx1">
                                    <a:lumMod val="75000"/>
                                    <a:lumOff val="25000"/>
                                  </a:schemeClr>
                                </a:solidFill>
                                <a:latin typeface="Cambria Math" panose="02040503050406030204" pitchFamily="18" charset="0"/>
                              </a:rPr>
                            </m:ctrlPr>
                          </m:sSubPr>
                          <m:e>
                            <m:r>
                              <a:rPr lang="en-US" sz="2400" b="0" i="1" smtClean="0">
                                <a:solidFill>
                                  <a:schemeClr val="tx1">
                                    <a:lumMod val="75000"/>
                                    <a:lumOff val="25000"/>
                                  </a:schemeClr>
                                </a:solidFill>
                                <a:latin typeface="Cambria Math" charset="0"/>
                              </a:rPr>
                              <m:t>𝑥</m:t>
                            </m:r>
                          </m:e>
                          <m:sub>
                            <m:r>
                              <a:rPr lang="en-US" sz="2400" b="0" i="1" smtClean="0">
                                <a:solidFill>
                                  <a:schemeClr val="tx1">
                                    <a:lumMod val="75000"/>
                                    <a:lumOff val="25000"/>
                                  </a:schemeClr>
                                </a:solidFill>
                                <a:latin typeface="Cambria Math" charset="0"/>
                              </a:rPr>
                              <m:t>𝑆𝑡𝑢𝑑𝑒𝑛𝑡</m:t>
                            </m:r>
                          </m:sub>
                        </m:sSub>
                        <m:r>
                          <a:rPr lang="en-US" sz="2400" b="0" i="1" smtClean="0">
                            <a:solidFill>
                              <a:schemeClr val="tx1">
                                <a:lumMod val="75000"/>
                                <a:lumOff val="25000"/>
                              </a:schemeClr>
                            </a:solidFill>
                            <a:latin typeface="Cambria Math" charset="0"/>
                          </a:rPr>
                          <m:t>=</m:t>
                        </m:r>
                        <m:d>
                          <m:dPr>
                            <m:begChr m:val="{"/>
                            <m:endChr m:val=""/>
                            <m:ctrlPr>
                              <a:rPr lang="mr-IN" sz="2400" b="0" i="1" smtClean="0">
                                <a:solidFill>
                                  <a:schemeClr val="tx1">
                                    <a:lumMod val="75000"/>
                                    <a:lumOff val="25000"/>
                                  </a:schemeClr>
                                </a:solidFill>
                                <a:latin typeface="Cambria Math" panose="02040503050406030204" pitchFamily="18" charset="0"/>
                              </a:rPr>
                            </m:ctrlPr>
                          </m:dPr>
                          <m:e>
                            <m:eqArr>
                              <m:eqArrPr>
                                <m:ctrlPr>
                                  <a:rPr lang="mr-IN" sz="2400" b="0" i="1" smtClean="0">
                                    <a:solidFill>
                                      <a:schemeClr val="tx1">
                                        <a:lumMod val="75000"/>
                                        <a:lumOff val="25000"/>
                                      </a:schemeClr>
                                    </a:solidFill>
                                    <a:latin typeface="Cambria Math" panose="02040503050406030204" pitchFamily="18" charset="0"/>
                                  </a:rPr>
                                </m:ctrlPr>
                              </m:eqArrPr>
                              <m:e>
                                <m:m>
                                  <m:mPr>
                                    <m:mcs>
                                      <m:mc>
                                        <m:mcPr>
                                          <m:count m:val="2"/>
                                          <m:mcJc m:val="center"/>
                                        </m:mcPr>
                                      </m:mc>
                                    </m:mcs>
                                    <m:ctrlPr>
                                      <a:rPr lang="mr-IN" sz="2400" b="0" i="1" smtClean="0">
                                        <a:solidFill>
                                          <a:schemeClr val="tx1">
                                            <a:lumMod val="75000"/>
                                            <a:lumOff val="25000"/>
                                          </a:schemeClr>
                                        </a:solidFill>
                                        <a:latin typeface="Cambria Math" panose="02040503050406030204" pitchFamily="18" charset="0"/>
                                      </a:rPr>
                                    </m:ctrlPr>
                                  </m:mPr>
                                  <m:mr>
                                    <m:e>
                                      <m:r>
                                        <m:rPr>
                                          <m:brk m:alnAt="7"/>
                                        </m:rPr>
                                        <a:rPr lang="en-US" sz="2400" b="0" i="1" smtClean="0">
                                          <a:solidFill>
                                            <a:schemeClr val="tx1">
                                              <a:lumMod val="75000"/>
                                              <a:lumOff val="25000"/>
                                            </a:schemeClr>
                                          </a:solidFill>
                                          <a:latin typeface="Cambria Math" charset="0"/>
                                        </a:rPr>
                                        <m:t>0</m:t>
                                      </m:r>
                                    </m:e>
                                    <m:e>
                                      <m:r>
                                        <a:rPr lang="en-US" sz="2400" i="1">
                                          <a:solidFill>
                                            <a:schemeClr val="tx1">
                                              <a:lumMod val="75000"/>
                                              <a:lumOff val="25000"/>
                                            </a:schemeClr>
                                          </a:solidFill>
                                          <a:latin typeface="Cambria Math" charset="0"/>
                                        </a:rPr>
                                        <m:t>𝐵𝑎𝑙𝑎𝑛𝑐𝑒</m:t>
                                      </m:r>
                                      <m:r>
                                        <a:rPr lang="en-US" sz="2400" i="1">
                                          <a:solidFill>
                                            <a:schemeClr val="tx1">
                                              <a:lumMod val="75000"/>
                                              <a:lumOff val="25000"/>
                                            </a:schemeClr>
                                          </a:solidFill>
                                          <a:latin typeface="Cambria Math" charset="0"/>
                                        </a:rPr>
                                        <m:t>=</m:t>
                                      </m:r>
                                      <m:sSub>
                                        <m:sSubPr>
                                          <m:ctrlPr>
                                            <a:rPr lang="en-US" sz="2400" i="1">
                                              <a:solidFill>
                                                <a:schemeClr val="tx1">
                                                  <a:lumMod val="75000"/>
                                                  <a:lumOff val="25000"/>
                                                </a:schemeClr>
                                              </a:solidFill>
                                              <a:latin typeface="Cambria Math" panose="02040503050406030204" pitchFamily="18" charset="0"/>
                                            </a:rPr>
                                          </m:ctrlPr>
                                        </m:sSubPr>
                                        <m:e>
                                          <m:r>
                                            <a:rPr lang="en-US" sz="2400" i="1">
                                              <a:solidFill>
                                                <a:schemeClr val="tx1">
                                                  <a:lumMod val="75000"/>
                                                  <a:lumOff val="25000"/>
                                                </a:schemeClr>
                                              </a:solidFill>
                                              <a:latin typeface="Cambria Math" charset="0"/>
                                            </a:rPr>
                                            <m:t>𝛽</m:t>
                                          </m:r>
                                        </m:e>
                                        <m:sub>
                                          <m:r>
                                            <a:rPr lang="en-US" sz="2400" i="1">
                                              <a:solidFill>
                                                <a:schemeClr val="tx1">
                                                  <a:lumMod val="75000"/>
                                                  <a:lumOff val="25000"/>
                                                </a:schemeClr>
                                              </a:solidFill>
                                              <a:latin typeface="Cambria Math" charset="0"/>
                                            </a:rPr>
                                            <m:t>0</m:t>
                                          </m:r>
                                        </m:sub>
                                      </m:sSub>
                                      <m:r>
                                        <a:rPr lang="en-US" sz="2400" i="1">
                                          <a:solidFill>
                                            <a:schemeClr val="tx1">
                                              <a:lumMod val="75000"/>
                                              <a:lumOff val="25000"/>
                                            </a:schemeClr>
                                          </a:solidFill>
                                          <a:latin typeface="Cambria Math" charset="0"/>
                                        </a:rPr>
                                        <m:t>+</m:t>
                                      </m:r>
                                      <m:sSub>
                                        <m:sSubPr>
                                          <m:ctrlPr>
                                            <a:rPr lang="en-US" sz="2400" i="1">
                                              <a:solidFill>
                                                <a:schemeClr val="tx1">
                                                  <a:lumMod val="75000"/>
                                                  <a:lumOff val="25000"/>
                                                </a:schemeClr>
                                              </a:solidFill>
                                              <a:latin typeface="Cambria Math" panose="02040503050406030204" pitchFamily="18" charset="0"/>
                                            </a:rPr>
                                          </m:ctrlPr>
                                        </m:sSubPr>
                                        <m:e>
                                          <m:r>
                                            <a:rPr lang="en-US" sz="2400" i="1">
                                              <a:solidFill>
                                                <a:schemeClr val="tx1">
                                                  <a:lumMod val="75000"/>
                                                  <a:lumOff val="25000"/>
                                                </a:schemeClr>
                                              </a:solidFill>
                                              <a:latin typeface="Cambria Math" charset="0"/>
                                            </a:rPr>
                                            <m:t>𝛽</m:t>
                                          </m:r>
                                        </m:e>
                                        <m:sub>
                                          <m:r>
                                            <a:rPr lang="en-US" sz="2400" i="1">
                                              <a:solidFill>
                                                <a:schemeClr val="tx1">
                                                  <a:lumMod val="75000"/>
                                                  <a:lumOff val="25000"/>
                                                </a:schemeClr>
                                              </a:solidFill>
                                              <a:latin typeface="Cambria Math" charset="0"/>
                                            </a:rPr>
                                            <m:t>1</m:t>
                                          </m:r>
                                        </m:sub>
                                      </m:sSub>
                                      <m:r>
                                        <a:rPr lang="en-US" sz="2400" i="1">
                                          <a:solidFill>
                                            <a:schemeClr val="tx1">
                                              <a:lumMod val="75000"/>
                                              <a:lumOff val="25000"/>
                                            </a:schemeClr>
                                          </a:solidFill>
                                          <a:latin typeface="Cambria Math" charset="0"/>
                                        </a:rPr>
                                        <m:t>×</m:t>
                                      </m:r>
                                      <m:r>
                                        <a:rPr lang="en-US" sz="2400" i="1">
                                          <a:solidFill>
                                            <a:schemeClr val="tx1">
                                              <a:lumMod val="75000"/>
                                              <a:lumOff val="25000"/>
                                            </a:schemeClr>
                                          </a:solidFill>
                                          <a:latin typeface="Cambria Math" charset="0"/>
                                        </a:rPr>
                                        <m:t>𝐼𝑛𝑐𝑜𝑚𝑒</m:t>
                                      </m:r>
                                    </m:e>
                                  </m:mr>
                                </m:m>
                                <m:r>
                                  <a:rPr lang="en-US" sz="2400" b="0" i="1" smtClean="0">
                                    <a:solidFill>
                                      <a:schemeClr val="tx1">
                                        <a:lumMod val="75000"/>
                                        <a:lumOff val="25000"/>
                                      </a:schemeClr>
                                    </a:solidFill>
                                    <a:latin typeface="Cambria Math" charset="0"/>
                                  </a:rPr>
                                  <m:t>.                           </m:t>
                                </m:r>
                              </m:e>
                              <m:e>
                                <m:m>
                                  <m:mPr>
                                    <m:mcs>
                                      <m:mc>
                                        <m:mcPr>
                                          <m:count m:val="2"/>
                                          <m:mcJc m:val="center"/>
                                        </m:mcPr>
                                      </m:mc>
                                    </m:mcs>
                                    <m:ctrlPr>
                                      <a:rPr lang="mr-IN" sz="2400" b="0" i="1" smtClean="0">
                                        <a:solidFill>
                                          <a:schemeClr val="tx1">
                                            <a:lumMod val="75000"/>
                                            <a:lumOff val="25000"/>
                                          </a:schemeClr>
                                        </a:solidFill>
                                        <a:latin typeface="Cambria Math" panose="02040503050406030204" pitchFamily="18" charset="0"/>
                                      </a:rPr>
                                    </m:ctrlPr>
                                  </m:mPr>
                                  <m:mr>
                                    <m:e>
                                      <m:r>
                                        <m:rPr>
                                          <m:brk m:alnAt="7"/>
                                        </m:rPr>
                                        <a:rPr lang="en-US" sz="2400" b="0" i="1" smtClean="0">
                                          <a:solidFill>
                                            <a:schemeClr val="tx1">
                                              <a:lumMod val="75000"/>
                                              <a:lumOff val="25000"/>
                                            </a:schemeClr>
                                          </a:solidFill>
                                          <a:latin typeface="Cambria Math" charset="0"/>
                                        </a:rPr>
                                        <m:t>1</m:t>
                                      </m:r>
                                    </m:e>
                                    <m:e>
                                      <m:r>
                                        <a:rPr lang="en-US" sz="2400" i="1">
                                          <a:solidFill>
                                            <a:schemeClr val="tx1">
                                              <a:lumMod val="75000"/>
                                              <a:lumOff val="25000"/>
                                            </a:schemeClr>
                                          </a:solidFill>
                                          <a:latin typeface="Cambria Math" charset="0"/>
                                        </a:rPr>
                                        <m:t>𝐵𝑎𝑙𝑎𝑛𝑐𝑒</m:t>
                                      </m:r>
                                      <m:r>
                                        <a:rPr lang="en-US" sz="2400" i="1">
                                          <a:solidFill>
                                            <a:schemeClr val="tx1">
                                              <a:lumMod val="75000"/>
                                              <a:lumOff val="25000"/>
                                            </a:schemeClr>
                                          </a:solidFill>
                                          <a:latin typeface="Cambria Math" charset="0"/>
                                        </a:rPr>
                                        <m:t>=</m:t>
                                      </m:r>
                                      <m:d>
                                        <m:dPr>
                                          <m:ctrlPr>
                                            <a:rPr lang="en-US" sz="2400" i="1">
                                              <a:solidFill>
                                                <a:schemeClr val="tx1">
                                                  <a:lumMod val="75000"/>
                                                  <a:lumOff val="25000"/>
                                                </a:schemeClr>
                                              </a:solidFill>
                                              <a:latin typeface="Cambria Math" panose="02040503050406030204" pitchFamily="18" charset="0"/>
                                            </a:rPr>
                                          </m:ctrlPr>
                                        </m:dPr>
                                        <m:e>
                                          <m:sSub>
                                            <m:sSubPr>
                                              <m:ctrlPr>
                                                <a:rPr lang="en-US" sz="2400" i="1">
                                                  <a:solidFill>
                                                    <a:schemeClr val="tx1">
                                                      <a:lumMod val="75000"/>
                                                      <a:lumOff val="25000"/>
                                                    </a:schemeClr>
                                                  </a:solidFill>
                                                  <a:latin typeface="Cambria Math" panose="02040503050406030204" pitchFamily="18" charset="0"/>
                                                </a:rPr>
                                              </m:ctrlPr>
                                            </m:sSubPr>
                                            <m:e>
                                              <m:r>
                                                <a:rPr lang="en-US" sz="2400" i="1">
                                                  <a:solidFill>
                                                    <a:schemeClr val="tx1">
                                                      <a:lumMod val="75000"/>
                                                      <a:lumOff val="25000"/>
                                                    </a:schemeClr>
                                                  </a:solidFill>
                                                  <a:latin typeface="Cambria Math" charset="0"/>
                                                </a:rPr>
                                                <m:t>𝛽</m:t>
                                              </m:r>
                                            </m:e>
                                            <m:sub>
                                              <m:r>
                                                <a:rPr lang="en-US" sz="2400" i="1">
                                                  <a:solidFill>
                                                    <a:schemeClr val="tx1">
                                                      <a:lumMod val="75000"/>
                                                      <a:lumOff val="25000"/>
                                                    </a:schemeClr>
                                                  </a:solidFill>
                                                  <a:latin typeface="Cambria Math" charset="0"/>
                                                </a:rPr>
                                                <m:t>0</m:t>
                                              </m:r>
                                            </m:sub>
                                          </m:sSub>
                                          <m:r>
                                            <a:rPr lang="en-US" sz="2400" i="1">
                                              <a:solidFill>
                                                <a:schemeClr val="tx1">
                                                  <a:lumMod val="75000"/>
                                                  <a:lumOff val="25000"/>
                                                </a:schemeClr>
                                              </a:solidFill>
                                              <a:latin typeface="Cambria Math" charset="0"/>
                                            </a:rPr>
                                            <m:t>+</m:t>
                                          </m:r>
                                          <m:sSub>
                                            <m:sSubPr>
                                              <m:ctrlPr>
                                                <a:rPr lang="en-US" sz="2400" i="1">
                                                  <a:solidFill>
                                                    <a:schemeClr val="tx1">
                                                      <a:lumMod val="75000"/>
                                                      <a:lumOff val="25000"/>
                                                    </a:schemeClr>
                                                  </a:solidFill>
                                                  <a:latin typeface="Cambria Math" panose="02040503050406030204" pitchFamily="18" charset="0"/>
                                                </a:rPr>
                                              </m:ctrlPr>
                                            </m:sSubPr>
                                            <m:e>
                                              <m:r>
                                                <a:rPr lang="en-US" sz="2400" i="1">
                                                  <a:solidFill>
                                                    <a:schemeClr val="tx1">
                                                      <a:lumMod val="75000"/>
                                                      <a:lumOff val="25000"/>
                                                    </a:schemeClr>
                                                  </a:solidFill>
                                                  <a:latin typeface="Cambria Math" charset="0"/>
                                                </a:rPr>
                                                <m:t>𝛽</m:t>
                                              </m:r>
                                            </m:e>
                                            <m:sub>
                                              <m:r>
                                                <a:rPr lang="en-US" sz="2400" i="1">
                                                  <a:solidFill>
                                                    <a:schemeClr val="tx1">
                                                      <a:lumMod val="75000"/>
                                                      <a:lumOff val="25000"/>
                                                    </a:schemeClr>
                                                  </a:solidFill>
                                                  <a:latin typeface="Cambria Math" charset="0"/>
                                                </a:rPr>
                                                <m:t>2</m:t>
                                              </m:r>
                                            </m:sub>
                                          </m:sSub>
                                        </m:e>
                                      </m:d>
                                      <m:r>
                                        <a:rPr lang="en-US" sz="2400" i="1">
                                          <a:solidFill>
                                            <a:schemeClr val="tx1">
                                              <a:lumMod val="75000"/>
                                              <a:lumOff val="25000"/>
                                            </a:schemeClr>
                                          </a:solidFill>
                                          <a:latin typeface="Cambria Math" charset="0"/>
                                        </a:rPr>
                                        <m:t>+</m:t>
                                      </m:r>
                                      <m:d>
                                        <m:dPr>
                                          <m:ctrlPr>
                                            <a:rPr lang="en-US" sz="2400" i="1">
                                              <a:solidFill>
                                                <a:schemeClr val="tx1">
                                                  <a:lumMod val="75000"/>
                                                  <a:lumOff val="25000"/>
                                                </a:schemeClr>
                                              </a:solidFill>
                                              <a:latin typeface="Cambria Math" panose="02040503050406030204" pitchFamily="18" charset="0"/>
                                            </a:rPr>
                                          </m:ctrlPr>
                                        </m:dPr>
                                        <m:e>
                                          <m:sSub>
                                            <m:sSubPr>
                                              <m:ctrlPr>
                                                <a:rPr lang="en-US" sz="2400" i="1">
                                                  <a:solidFill>
                                                    <a:schemeClr val="tx1">
                                                      <a:lumMod val="75000"/>
                                                      <a:lumOff val="25000"/>
                                                    </a:schemeClr>
                                                  </a:solidFill>
                                                  <a:latin typeface="Cambria Math" panose="02040503050406030204" pitchFamily="18" charset="0"/>
                                                </a:rPr>
                                              </m:ctrlPr>
                                            </m:sSubPr>
                                            <m:e>
                                              <m:r>
                                                <a:rPr lang="en-US" sz="2400" i="1">
                                                  <a:solidFill>
                                                    <a:schemeClr val="tx1">
                                                      <a:lumMod val="75000"/>
                                                      <a:lumOff val="25000"/>
                                                    </a:schemeClr>
                                                  </a:solidFill>
                                                  <a:latin typeface="Cambria Math" charset="0"/>
                                                </a:rPr>
                                                <m:t>𝛽</m:t>
                                              </m:r>
                                            </m:e>
                                            <m:sub>
                                              <m:r>
                                                <a:rPr lang="en-US" sz="2400" i="1">
                                                  <a:solidFill>
                                                    <a:schemeClr val="tx1">
                                                      <a:lumMod val="75000"/>
                                                      <a:lumOff val="25000"/>
                                                    </a:schemeClr>
                                                  </a:solidFill>
                                                  <a:latin typeface="Cambria Math" charset="0"/>
                                                </a:rPr>
                                                <m:t>1</m:t>
                                              </m:r>
                                            </m:sub>
                                          </m:sSub>
                                        </m:e>
                                      </m:d>
                                      <m:r>
                                        <a:rPr lang="en-US" sz="2400" i="1">
                                          <a:solidFill>
                                            <a:schemeClr val="tx1">
                                              <a:lumMod val="75000"/>
                                              <a:lumOff val="25000"/>
                                            </a:schemeClr>
                                          </a:solidFill>
                                          <a:latin typeface="Cambria Math" charset="0"/>
                                        </a:rPr>
                                        <m:t>×</m:t>
                                      </m:r>
                                      <m:r>
                                        <a:rPr lang="en-US" sz="2400" i="1">
                                          <a:solidFill>
                                            <a:schemeClr val="tx1">
                                              <a:lumMod val="75000"/>
                                              <a:lumOff val="25000"/>
                                            </a:schemeClr>
                                          </a:solidFill>
                                          <a:latin typeface="Cambria Math" charset="0"/>
                                        </a:rPr>
                                        <m:t>𝐼𝑛𝑐𝑜𝑚𝑒</m:t>
                                      </m:r>
                                      <m:r>
                                        <a:rPr lang="en-US" sz="2400" b="0" i="1" smtClean="0">
                                          <a:solidFill>
                                            <a:schemeClr val="tx1">
                                              <a:lumMod val="75000"/>
                                              <a:lumOff val="25000"/>
                                            </a:schemeClr>
                                          </a:solidFill>
                                          <a:latin typeface="Cambria Math" charset="0"/>
                                        </a:rPr>
                                        <m:t>.         </m:t>
                                      </m:r>
                                    </m:e>
                                  </m:mr>
                                </m:m>
                              </m:e>
                            </m:eqArr>
                          </m:e>
                        </m:d>
                      </m:oMath>
                    </m:oMathPara>
                  </a14:m>
                  <a:endParaRPr lang="en-US" sz="2400" dirty="0">
                    <a:solidFill>
                      <a:schemeClr val="tx1">
                        <a:lumMod val="75000"/>
                        <a:lumOff val="25000"/>
                      </a:schemeClr>
                    </a:solidFill>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639480" y="4624102"/>
                  <a:ext cx="7622332" cy="823815"/>
                </a:xfrm>
                <a:prstGeom prst="rect">
                  <a:avLst/>
                </a:prstGeom>
                <a:blipFill rotWithShape="0">
                  <a:blip r:embed="rId4"/>
                  <a:stretch>
                    <a:fillRect/>
                  </a:stretch>
                </a:blipFill>
              </p:spPr>
              <p:txBody>
                <a:bodyPr/>
                <a:lstStyle/>
                <a:p>
                  <a:r>
                    <a:rPr lang="en-US">
                      <a:noFill/>
                    </a:rPr>
                    <a:t> </a:t>
                  </a:r>
                </a:p>
              </p:txBody>
            </p:sp>
          </mc:Fallback>
        </mc:AlternateContent>
        <p:cxnSp>
          <p:nvCxnSpPr>
            <p:cNvPr id="12" name="Straight Arrow Connector 11"/>
            <p:cNvCxnSpPr/>
            <p:nvPr/>
          </p:nvCxnSpPr>
          <p:spPr>
            <a:xfrm flipH="1" flipV="1">
              <a:off x="4335910" y="4014400"/>
              <a:ext cx="12155" cy="5576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074429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Predictors predictors predictors</a:t>
            </a:r>
          </a:p>
        </p:txBody>
      </p:sp>
      <p:sp>
        <p:nvSpPr>
          <p:cNvPr id="5" name="Content Placeholder 4"/>
          <p:cNvSpPr>
            <a:spLocks noGrp="1"/>
          </p:cNvSpPr>
          <p:nvPr>
            <p:ph idx="1"/>
          </p:nvPr>
        </p:nvSpPr>
        <p:spPr/>
        <p:txBody>
          <a:bodyPr/>
          <a:lstStyle/>
          <a:p>
            <a:r>
              <a:rPr lang="en-US" dirty="0"/>
              <a:t>We have a lot predictors!  </a:t>
            </a:r>
          </a:p>
          <a:p>
            <a:r>
              <a:rPr lang="en-US" dirty="0"/>
              <a:t>Is it a problem? </a:t>
            </a:r>
          </a:p>
          <a:p>
            <a:r>
              <a:rPr lang="en-US" dirty="0"/>
              <a:t>	</a:t>
            </a:r>
            <a:r>
              <a:rPr lang="en-US" b="1" dirty="0"/>
              <a:t>Yes</a:t>
            </a:r>
            <a:r>
              <a:rPr lang="en-US" dirty="0"/>
              <a:t>: Computational Cost</a:t>
            </a:r>
          </a:p>
          <a:p>
            <a:r>
              <a:rPr lang="en-US" dirty="0"/>
              <a:t>	</a:t>
            </a:r>
            <a:r>
              <a:rPr lang="en-US" b="1" dirty="0"/>
              <a:t>Yes</a:t>
            </a:r>
            <a:r>
              <a:rPr lang="en-US" dirty="0"/>
              <a:t>: Overfitting </a:t>
            </a:r>
          </a:p>
          <a:p>
            <a:endParaRPr lang="en-US" dirty="0"/>
          </a:p>
          <a:p>
            <a:r>
              <a:rPr lang="en-US" dirty="0"/>
              <a:t>Wait there is more </a:t>
            </a:r>
            <a:r>
              <a:rPr lang="mr-IN" dirty="0"/>
              <a:t>…</a:t>
            </a:r>
            <a:endParaRPr lang="en-US" dirty="0"/>
          </a:p>
        </p:txBody>
      </p:sp>
      <p:sp>
        <p:nvSpPr>
          <p:cNvPr id="3" name="Slide Number Placeholder 2"/>
          <p:cNvSpPr>
            <a:spLocks noGrp="1"/>
          </p:cNvSpPr>
          <p:nvPr>
            <p:ph type="sldNum" sz="quarter" idx="12"/>
          </p:nvPr>
        </p:nvSpPr>
        <p:spPr/>
        <p:txBody>
          <a:bodyPr/>
          <a:lstStyle/>
          <a:p>
            <a:fld id="{81B7CCDB-6D39-0547-B7B3-C80E39D6513A}" type="slidenum">
              <a:rPr lang="en-US" smtClean="0"/>
              <a:t>44</a:t>
            </a:fld>
            <a:endParaRPr lang="en-US"/>
          </a:p>
        </p:txBody>
      </p:sp>
    </p:spTree>
    <p:extLst>
      <p:ext uri="{BB962C8B-B14F-4D97-AF65-F5344CB8AC3E}">
        <p14:creationId xmlns:p14="http://schemas.microsoft.com/office/powerpoint/2010/main" val="165222882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Residuals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97627" y="983807"/>
                <a:ext cx="10773867" cy="5808580"/>
              </a:xfrm>
            </p:spPr>
            <p:txBody>
              <a:bodyPr/>
              <a:lstStyle/>
              <a:p>
                <a:pPr>
                  <a:spcAft>
                    <a:spcPts val="600"/>
                  </a:spcAft>
                </a:pPr>
                <a:r>
                  <a:rPr lang="en-US" dirty="0"/>
                  <a:t>We started with </a:t>
                </a:r>
              </a:p>
              <a:p>
                <a:endParaRPr lang="en-US" dirty="0"/>
              </a:p>
              <a:p>
                <a:r>
                  <a:rPr lang="en-US" dirty="0"/>
                  <a:t>We </a:t>
                </a:r>
                <a:r>
                  <a:rPr lang="en-US" b="1" dirty="0"/>
                  <a:t>assumed</a:t>
                </a:r>
                <a:r>
                  <a:rPr lang="en-US" dirty="0"/>
                  <a:t> the exact form of </a:t>
                </a:r>
                <a14:m>
                  <m:oMath xmlns:m="http://schemas.openxmlformats.org/officeDocument/2006/math">
                    <m:r>
                      <a:rPr lang="en-US" i="1">
                        <a:latin typeface="Cambria Math" charset="0"/>
                      </a:rPr>
                      <m:t>𝑓</m:t>
                    </m:r>
                    <m:d>
                      <m:dPr>
                        <m:ctrlPr>
                          <a:rPr lang="en-US" i="1">
                            <a:latin typeface="Cambria Math" panose="02040503050406030204" pitchFamily="18" charset="0"/>
                          </a:rPr>
                        </m:ctrlPr>
                      </m:dPr>
                      <m:e>
                        <m:r>
                          <a:rPr lang="en-US" i="1">
                            <a:latin typeface="Cambria Math" charset="0"/>
                          </a:rPr>
                          <m:t>𝑥</m:t>
                        </m:r>
                      </m:e>
                    </m:d>
                    <m:r>
                      <a:rPr lang="en-US" i="1">
                        <a:latin typeface="Cambria Math" charset="0"/>
                      </a:rPr>
                      <m:t>,</m:t>
                    </m:r>
                  </m:oMath>
                </a14:m>
                <a:r>
                  <a:rPr lang="en-US" dirty="0"/>
                  <a:t>to be, </a:t>
                </a:r>
              </a:p>
              <a:p>
                <a:pPr/>
                <a14:m>
                  <m:oMathPara xmlns:m="http://schemas.openxmlformats.org/officeDocument/2006/math">
                    <m:oMathParaPr>
                      <m:jc m:val="centerGroup"/>
                    </m:oMathParaPr>
                    <m:oMath xmlns:m="http://schemas.openxmlformats.org/officeDocument/2006/math">
                      <m:r>
                        <a:rPr lang="en-US" i="1">
                          <a:latin typeface="Cambria Math" charset="0"/>
                        </a:rPr>
                        <m:t>𝑓</m:t>
                      </m:r>
                      <m:d>
                        <m:dPr>
                          <m:ctrlPr>
                            <a:rPr lang="en-US" i="1">
                              <a:latin typeface="Cambria Math" panose="02040503050406030204" pitchFamily="18" charset="0"/>
                            </a:rPr>
                          </m:ctrlPr>
                        </m:dPr>
                        <m:e>
                          <m:r>
                            <a:rPr lang="en-US" i="1">
                              <a:latin typeface="Cambria Math" charset="0"/>
                            </a:rPr>
                            <m:t>𝑥</m:t>
                          </m:r>
                        </m:e>
                      </m:d>
                      <m:r>
                        <a:rPr lang="en-US">
                          <a:latin typeface="Cambria Math" charset="0"/>
                        </a:rPr>
                        <m:t>=</m:t>
                      </m:r>
                      <m:sSub>
                        <m:sSubPr>
                          <m:ctrlPr>
                            <a:rPr lang="en-US" i="1">
                              <a:latin typeface="Cambria Math" panose="02040503050406030204" pitchFamily="18" charset="0"/>
                            </a:rPr>
                          </m:ctrlPr>
                        </m:sSubPr>
                        <m:e>
                          <m:r>
                            <a:rPr lang="en-US" i="1">
                              <a:latin typeface="Cambria Math" charset="0"/>
                              <a:ea typeface="Cambria Math" charset="0"/>
                              <a:cs typeface="Cambria Math" charset="0"/>
                            </a:rPr>
                            <m:t>𝛽</m:t>
                          </m:r>
                        </m:e>
                        <m:sub>
                          <m:r>
                            <a:rPr lang="en-US" i="1">
                              <a:latin typeface="Cambria Math" charset="0"/>
                            </a:rPr>
                            <m:t>0</m:t>
                          </m:r>
                        </m:sub>
                      </m:sSub>
                      <m:r>
                        <a:rPr lang="en-US" i="1">
                          <a:latin typeface="Cambria Math" charset="0"/>
                        </a:rPr>
                        <m:t>+</m:t>
                      </m:r>
                      <m:sSub>
                        <m:sSubPr>
                          <m:ctrlPr>
                            <a:rPr lang="en-US" i="1">
                              <a:latin typeface="Cambria Math" panose="02040503050406030204" pitchFamily="18" charset="0"/>
                            </a:rPr>
                          </m:ctrlPr>
                        </m:sSubPr>
                        <m:e>
                          <m:r>
                            <a:rPr lang="en-US" i="1">
                              <a:latin typeface="Cambria Math" charset="0"/>
                              <a:ea typeface="Cambria Math" charset="0"/>
                              <a:cs typeface="Cambria Math" charset="0"/>
                            </a:rPr>
                            <m:t>𝛽</m:t>
                          </m:r>
                        </m:e>
                        <m:sub>
                          <m:r>
                            <a:rPr lang="en-US" i="1">
                              <a:latin typeface="Cambria Math" charset="0"/>
                            </a:rPr>
                            <m:t>1</m:t>
                          </m:r>
                        </m:sub>
                      </m:sSub>
                      <m:r>
                        <a:rPr lang="en-US" i="1">
                          <a:latin typeface="Cambria Math" charset="0"/>
                        </a:rPr>
                        <m:t>𝑥</m:t>
                      </m:r>
                      <m:r>
                        <a:rPr lang="en-US" i="1">
                          <a:latin typeface="Cambria Math" charset="0"/>
                          <a:ea typeface="Cambria Math" charset="0"/>
                          <a:cs typeface="Cambria Math" charset="0"/>
                        </a:rPr>
                        <m:t>,</m:t>
                      </m:r>
                    </m:oMath>
                  </m:oMathPara>
                </a14:m>
                <a:endParaRPr lang="en-US" dirty="0"/>
              </a:p>
              <a:p>
                <a:r>
                  <a:rPr lang="en-US" dirty="0"/>
                  <a:t> then estimated the </a:t>
                </a:r>
                <a14:m>
                  <m:oMath xmlns:m="http://schemas.openxmlformats.org/officeDocument/2006/math">
                    <m:sSup>
                      <m:sSupPr>
                        <m:ctrlPr>
                          <a:rPr lang="en-US" i="1">
                            <a:latin typeface="Cambria Math" panose="02040503050406030204" pitchFamily="18" charset="0"/>
                          </a:rPr>
                        </m:ctrlPr>
                      </m:sSupPr>
                      <m:e>
                        <m:acc>
                          <m:accPr>
                            <m:chr m:val="̂"/>
                            <m:ctrlPr>
                              <a:rPr lang="en-US" i="1">
                                <a:latin typeface="Cambria Math" panose="02040503050406030204" pitchFamily="18" charset="0"/>
                              </a:rPr>
                            </m:ctrlPr>
                          </m:accPr>
                          <m:e>
                            <m:r>
                              <a:rPr lang="en-US" i="1">
                                <a:latin typeface="Cambria Math" charset="0"/>
                                <a:ea typeface="Cambria Math" charset="0"/>
                                <a:cs typeface="Cambria Math" charset="0"/>
                              </a:rPr>
                              <m:t>𝛽</m:t>
                            </m:r>
                          </m:e>
                        </m:acc>
                      </m:e>
                      <m:sup>
                        <m:r>
                          <a:rPr lang="en-US" i="1">
                            <a:latin typeface="Cambria Math" charset="0"/>
                          </a:rPr>
                          <m:t>′</m:t>
                        </m:r>
                      </m:sup>
                    </m:sSup>
                    <m:r>
                      <a:rPr lang="en-US" b="0" i="1" smtClean="0">
                        <a:latin typeface="Cambria Math" charset="0"/>
                      </a:rPr>
                      <m:t>𝑠</m:t>
                    </m:r>
                    <m:r>
                      <a:rPr lang="en-US" b="0" i="1" smtClean="0">
                        <a:latin typeface="Cambria Math" charset="0"/>
                      </a:rPr>
                      <m:t>. </m:t>
                    </m:r>
                  </m:oMath>
                </a14:m>
                <a:endParaRPr lang="en-US" dirty="0"/>
              </a:p>
              <a:p>
                <a:r>
                  <a:rPr lang="en-US" dirty="0"/>
                  <a:t>What if that is not correct? Instead: </a:t>
                </a:r>
              </a:p>
              <a:p>
                <a:pPr/>
                <a14:m>
                  <m:oMathPara xmlns:m="http://schemas.openxmlformats.org/officeDocument/2006/math">
                    <m:oMathParaPr>
                      <m:jc m:val="centerGroup"/>
                    </m:oMathParaPr>
                    <m:oMath xmlns:m="http://schemas.openxmlformats.org/officeDocument/2006/math">
                      <m:r>
                        <a:rPr lang="en-US">
                          <a:latin typeface="Cambria Math" panose="02040503050406030204" pitchFamily="18" charset="0"/>
                        </a:rPr>
                        <m:t>𝑓</m:t>
                      </m:r>
                      <m:d>
                        <m:dPr>
                          <m:ctrlPr>
                            <a:rPr lang="en-US" i="1" smtClean="0">
                              <a:latin typeface="Cambria Math" panose="02040503050406030204" pitchFamily="18" charset="0"/>
                            </a:rPr>
                          </m:ctrlPr>
                        </m:dPr>
                        <m:e>
                          <m:r>
                            <a:rPr lang="en-US">
                              <a:latin typeface="Cambria Math" panose="02040503050406030204" pitchFamily="18" charset="0"/>
                            </a:rPr>
                            <m:t>𝑥</m:t>
                          </m:r>
                        </m:e>
                      </m:d>
                      <m:r>
                        <a:rPr lang="en-US">
                          <a:latin typeface="Cambria Math" panose="02040503050406030204" pitchFamily="18" charset="0"/>
                        </a:rPr>
                        <m:t>=</m:t>
                      </m:r>
                      <m:sSub>
                        <m:sSubPr>
                          <m:ctrlPr>
                            <a:rPr lang="en-US" i="1">
                              <a:latin typeface="Cambria Math" panose="02040503050406030204" pitchFamily="18" charset="0"/>
                            </a:rPr>
                          </m:ctrlPr>
                        </m:sSubPr>
                        <m:e>
                          <m:r>
                            <a:rPr lang="en-US">
                              <a:latin typeface="Cambria Math" panose="02040503050406030204" pitchFamily="18" charset="0"/>
                            </a:rPr>
                            <m:t>𝛽</m:t>
                          </m:r>
                        </m:e>
                        <m:sub>
                          <m:r>
                            <a:rPr lang="en-US">
                              <a:latin typeface="Cambria Math" panose="02040503050406030204" pitchFamily="18" charset="0"/>
                            </a:rPr>
                            <m:t>0</m:t>
                          </m:r>
                        </m:sub>
                      </m:sSub>
                      <m:r>
                        <a:rPr lang="en-US">
                          <a:latin typeface="Cambria Math" panose="02040503050406030204" pitchFamily="18" charset="0"/>
                        </a:rPr>
                        <m:t>+</m:t>
                      </m:r>
                      <m:sSub>
                        <m:sSubPr>
                          <m:ctrlPr>
                            <a:rPr lang="en-US" i="1">
                              <a:latin typeface="Cambria Math" panose="02040503050406030204" pitchFamily="18" charset="0"/>
                            </a:rPr>
                          </m:ctrlPr>
                        </m:sSubPr>
                        <m:e>
                          <m:r>
                            <a:rPr lang="en-US">
                              <a:latin typeface="Cambria Math" panose="02040503050406030204" pitchFamily="18" charset="0"/>
                            </a:rPr>
                            <m:t>𝛽</m:t>
                          </m:r>
                        </m:e>
                        <m:sub>
                          <m:r>
                            <a:rPr lang="en-US">
                              <a:latin typeface="Cambria Math" panose="02040503050406030204" pitchFamily="18" charset="0"/>
                            </a:rPr>
                            <m:t>1</m:t>
                          </m:r>
                        </m:sub>
                      </m:sSub>
                      <m:r>
                        <a:rPr lang="en-US">
                          <a:latin typeface="Cambria Math" panose="02040503050406030204" pitchFamily="18" charset="0"/>
                        </a:rPr>
                        <m:t>𝑥</m:t>
                      </m:r>
                      <m:r>
                        <a:rPr lang="en-US" b="0" i="0" smtClean="0">
                          <a:latin typeface="Cambria Math" charset="0"/>
                        </a:rPr>
                        <m:t>+</m:t>
                      </m:r>
                      <m:r>
                        <a:rPr lang="en-US" b="0" i="1" smtClean="0">
                          <a:latin typeface="Cambria Math" charset="0"/>
                        </a:rPr>
                        <m:t>𝜙</m:t>
                      </m:r>
                      <m:d>
                        <m:dPr>
                          <m:ctrlPr>
                            <a:rPr lang="en-US" b="0" i="1" smtClean="0">
                              <a:latin typeface="Cambria Math" panose="02040503050406030204" pitchFamily="18" charset="0"/>
                            </a:rPr>
                          </m:ctrlPr>
                        </m:dPr>
                        <m:e>
                          <m:r>
                            <a:rPr lang="en-US" b="0" i="1" smtClean="0">
                              <a:latin typeface="Cambria Math" charset="0"/>
                            </a:rPr>
                            <m:t>𝑥</m:t>
                          </m:r>
                        </m:e>
                      </m:d>
                      <m:r>
                        <a:rPr lang="en-US">
                          <a:latin typeface="Cambria Math" panose="02040503050406030204" pitchFamily="18" charset="0"/>
                        </a:rPr>
                        <m:t>,</m:t>
                      </m:r>
                    </m:oMath>
                  </m:oMathPara>
                </a14:m>
                <a:endParaRPr lang="en-US" dirty="0"/>
              </a:p>
              <a:p>
                <a:r>
                  <a:rPr lang="en-US" dirty="0"/>
                  <a:t>But we model it as</a:t>
                </a:r>
              </a:p>
              <a:p>
                <a:pPr/>
                <a14:m>
                  <m:oMathPara xmlns:m="http://schemas.openxmlformats.org/officeDocument/2006/math">
                    <m:oMathParaPr>
                      <m:jc m:val="centerGroup"/>
                    </m:oMathParaPr>
                    <m:oMath xmlns:m="http://schemas.openxmlformats.org/officeDocument/2006/math">
                      <m:acc>
                        <m:accPr>
                          <m:chr m:val="̂"/>
                          <m:ctrlPr>
                            <a:rPr lang="en-US" b="0" i="1" dirty="0" smtClean="0">
                              <a:latin typeface="Cambria Math" panose="02040503050406030204" pitchFamily="18" charset="0"/>
                            </a:rPr>
                          </m:ctrlPr>
                        </m:accPr>
                        <m:e>
                          <m:r>
                            <a:rPr lang="en-US" b="0" i="1" dirty="0" smtClean="0">
                              <a:latin typeface="Cambria Math" charset="0"/>
                            </a:rPr>
                            <m:t>𝑦</m:t>
                          </m:r>
                        </m:e>
                      </m:acc>
                      <m:r>
                        <a:rPr lang="en-US" b="0" i="1" dirty="0" smtClean="0">
                          <a:latin typeface="Cambria Math" charset="0"/>
                        </a:rPr>
                        <m:t>=</m:t>
                      </m:r>
                      <m:acc>
                        <m:accPr>
                          <m:chr m:val="̂"/>
                          <m:ctrlPr>
                            <a:rPr lang="en-US" b="0" i="1" dirty="0" smtClean="0">
                              <a:latin typeface="Cambria Math" panose="02040503050406030204" pitchFamily="18" charset="0"/>
                            </a:rPr>
                          </m:ctrlPr>
                        </m:accPr>
                        <m:e>
                          <m:r>
                            <a:rPr lang="en-US" b="0" i="1" dirty="0" smtClean="0">
                              <a:latin typeface="Cambria Math" charset="0"/>
                            </a:rPr>
                            <m:t>𝑓</m:t>
                          </m:r>
                        </m:e>
                      </m:acc>
                      <m:d>
                        <m:dPr>
                          <m:ctrlPr>
                            <a:rPr lang="en-US" b="0" i="1" dirty="0" smtClean="0">
                              <a:latin typeface="Cambria Math" panose="02040503050406030204" pitchFamily="18" charset="0"/>
                            </a:rPr>
                          </m:ctrlPr>
                        </m:dPr>
                        <m:e>
                          <m:r>
                            <a:rPr lang="en-US" b="0" i="1" dirty="0" smtClean="0">
                              <a:latin typeface="Cambria Math" charset="0"/>
                            </a:rPr>
                            <m:t>𝑥</m:t>
                          </m:r>
                        </m:e>
                      </m:d>
                      <m:r>
                        <a:rPr lang="en-US">
                          <a:latin typeface="Cambria Math" charset="0"/>
                        </a:rPr>
                        <m:t>=</m:t>
                      </m:r>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charset="0"/>
                                </a:rPr>
                                <m:t>𝛽</m:t>
                              </m:r>
                            </m:e>
                          </m:acc>
                        </m:e>
                        <m:sub>
                          <m:r>
                            <a:rPr lang="en-US" b="0" i="1" smtClean="0">
                              <a:latin typeface="Cambria Math" charset="0"/>
                            </a:rPr>
                            <m:t>0</m:t>
                          </m:r>
                        </m:sub>
                      </m:sSub>
                      <m:r>
                        <a:rPr lang="en-US" b="0" i="1" smtClean="0">
                          <a:latin typeface="Cambria Math" charset="0"/>
                        </a:rPr>
                        <m:t>+</m:t>
                      </m:r>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charset="0"/>
                                </a:rPr>
                                <m:t>𝛽</m:t>
                              </m:r>
                            </m:e>
                          </m:acc>
                        </m:e>
                        <m:sub>
                          <m:r>
                            <a:rPr lang="en-US" b="0" i="1" smtClean="0">
                              <a:latin typeface="Cambria Math" charset="0"/>
                            </a:rPr>
                            <m:t>1</m:t>
                          </m:r>
                        </m:sub>
                      </m:sSub>
                      <m:r>
                        <a:rPr lang="en-US" b="0" i="1" smtClean="0">
                          <a:latin typeface="Cambria Math" charset="0"/>
                        </a:rPr>
                        <m:t>𝑥</m:t>
                      </m:r>
                    </m:oMath>
                  </m:oMathPara>
                </a14:m>
                <a:endParaRPr lang="en-US" dirty="0"/>
              </a:p>
              <a:p>
                <a:r>
                  <a:rPr lang="en-US" dirty="0"/>
                  <a:t>Then the residual </a:t>
                </a:r>
              </a:p>
              <a:p>
                <a:pPr/>
                <a14:m>
                  <m:oMathPara xmlns:m="http://schemas.openxmlformats.org/officeDocument/2006/math">
                    <m:oMathParaPr>
                      <m:jc m:val="centerGroup"/>
                    </m:oMathParaPr>
                    <m:oMath xmlns:m="http://schemas.openxmlformats.org/officeDocument/2006/math">
                      <m:r>
                        <a:rPr lang="en-US" b="0" i="1" dirty="0" smtClean="0">
                          <a:latin typeface="Cambria Math" charset="0"/>
                        </a:rPr>
                        <m:t>𝑟</m:t>
                      </m:r>
                      <m:r>
                        <a:rPr lang="en-US" b="0" i="1" dirty="0" smtClean="0">
                          <a:latin typeface="Cambria Math" charset="0"/>
                        </a:rPr>
                        <m:t>=(</m:t>
                      </m:r>
                      <m:r>
                        <a:rPr lang="en-US" b="0" i="1" dirty="0" smtClean="0">
                          <a:latin typeface="Cambria Math" charset="0"/>
                        </a:rPr>
                        <m:t>𝑦</m:t>
                      </m:r>
                      <m:r>
                        <a:rPr lang="en-US" b="0" i="1" dirty="0" smtClean="0">
                          <a:latin typeface="Cambria Math" charset="0"/>
                        </a:rPr>
                        <m:t>−</m:t>
                      </m:r>
                      <m:acc>
                        <m:accPr>
                          <m:chr m:val="̂"/>
                          <m:ctrlPr>
                            <a:rPr lang="en-US" i="1" dirty="0">
                              <a:latin typeface="Cambria Math" panose="02040503050406030204" pitchFamily="18" charset="0"/>
                            </a:rPr>
                          </m:ctrlPr>
                        </m:accPr>
                        <m:e>
                          <m:r>
                            <a:rPr lang="en-US" i="1" dirty="0">
                              <a:latin typeface="Cambria Math" charset="0"/>
                            </a:rPr>
                            <m:t>𝑦</m:t>
                          </m:r>
                          <m:r>
                            <a:rPr lang="en-US" b="0" i="1" dirty="0" smtClean="0">
                              <a:latin typeface="Cambria Math" charset="0"/>
                            </a:rPr>
                            <m:t>)</m:t>
                          </m:r>
                        </m:e>
                      </m:acc>
                      <m:r>
                        <a:rPr lang="en-US" i="1" dirty="0">
                          <a:latin typeface="Cambria Math" charset="0"/>
                        </a:rPr>
                        <m:t>=</m:t>
                      </m:r>
                      <m:acc>
                        <m:accPr>
                          <m:chr m:val="̂"/>
                          <m:ctrlPr>
                            <a:rPr lang="en-US" i="1" dirty="0" smtClean="0">
                              <a:latin typeface="Cambria Math" panose="02040503050406030204" pitchFamily="18" charset="0"/>
                            </a:rPr>
                          </m:ctrlPr>
                        </m:accPr>
                        <m:e>
                          <m:r>
                            <a:rPr lang="en-US" i="1" dirty="0">
                              <a:latin typeface="Cambria Math" charset="0"/>
                            </a:rPr>
                            <m:t>𝑓</m:t>
                          </m:r>
                        </m:e>
                      </m:acc>
                      <m:d>
                        <m:dPr>
                          <m:ctrlPr>
                            <a:rPr lang="en-US" i="1" dirty="0">
                              <a:latin typeface="Cambria Math" panose="02040503050406030204" pitchFamily="18" charset="0"/>
                            </a:rPr>
                          </m:ctrlPr>
                        </m:dPr>
                        <m:e>
                          <m:r>
                            <a:rPr lang="en-US" i="1" dirty="0">
                              <a:latin typeface="Cambria Math" charset="0"/>
                            </a:rPr>
                            <m:t>𝑥</m:t>
                          </m:r>
                        </m:e>
                      </m:d>
                      <m:r>
                        <a:rPr lang="en-US">
                          <a:latin typeface="Cambria Math" charset="0"/>
                        </a:rPr>
                        <m:t>=</m:t>
                      </m:r>
                      <m:r>
                        <a:rPr lang="en-US" b="0" i="1" smtClean="0">
                          <a:latin typeface="Cambria Math" charset="0"/>
                        </a:rPr>
                        <m:t>𝜖</m:t>
                      </m:r>
                      <m:r>
                        <a:rPr lang="en-US" b="0" i="1" smtClean="0">
                          <a:latin typeface="Cambria Math" charset="0"/>
                        </a:rPr>
                        <m:t>+</m:t>
                      </m:r>
                      <m:r>
                        <a:rPr lang="en-US" b="0" i="1" smtClean="0">
                          <a:latin typeface="Cambria Math" charset="0"/>
                        </a:rPr>
                        <m:t>𝜙</m:t>
                      </m:r>
                      <m:r>
                        <a:rPr lang="en-US" b="0" i="1" smtClean="0">
                          <a:latin typeface="Cambria Math" charset="0"/>
                        </a:rPr>
                        <m:t>(</m:t>
                      </m:r>
                      <m:r>
                        <a:rPr lang="en-US" b="0" i="1" smtClean="0">
                          <a:latin typeface="Cambria Math" charset="0"/>
                        </a:rPr>
                        <m:t>𝑥</m:t>
                      </m:r>
                      <m:r>
                        <a:rPr lang="en-US" b="0" i="1" smtClean="0">
                          <a:latin typeface="Cambria Math" charset="0"/>
                        </a:rPr>
                        <m:t>)</m:t>
                      </m:r>
                    </m:oMath>
                  </m:oMathPara>
                </a14:m>
                <a:endParaRPr lang="en-US" dirty="0"/>
              </a:p>
              <a:p>
                <a:endParaRPr lang="en-US" sz="3600" b="1" dirty="0">
                  <a:solidFill>
                    <a:srgbClr val="FF0000"/>
                  </a:solidFill>
                </a:endParaRPr>
              </a:p>
              <a:p>
                <a:endParaRPr lang="en-US" sz="3600" b="1" dirty="0">
                  <a:solidFill>
                    <a:srgbClr val="FF0000"/>
                  </a:solidFill>
                </a:endParaRPr>
              </a:p>
              <a:p>
                <a:endParaRPr lang="en-US" dirty="0">
                  <a:solidFill>
                    <a:schemeClr val="tx1">
                      <a:lumMod val="75000"/>
                      <a:lumOff val="25000"/>
                    </a:schemeClr>
                  </a:solidFill>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97627" y="983807"/>
                <a:ext cx="10773867" cy="5808580"/>
              </a:xfrm>
              <a:blipFill rotWithShape="0">
                <a:blip r:embed="rId2"/>
                <a:stretch>
                  <a:fillRect l="-1188" t="-1049"/>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A13833A1-46C9-FB45-812F-A8AC7B5136EB}" type="slidenum">
              <a:rPr lang="en-US" smtClean="0"/>
              <a:t>45</a:t>
            </a:fld>
            <a:endParaRPr lang="en-US"/>
          </a:p>
        </p:txBody>
      </p:sp>
      <p:pic>
        <p:nvPicPr>
          <p:cNvPr id="6" name="Picture 5"/>
          <p:cNvPicPr>
            <a:picLocks noChangeAspect="1"/>
          </p:cNvPicPr>
          <p:nvPr/>
        </p:nvPicPr>
        <p:blipFill>
          <a:blip r:embed="rId3"/>
          <a:stretch>
            <a:fillRect/>
          </a:stretch>
        </p:blipFill>
        <p:spPr>
          <a:xfrm>
            <a:off x="4964112" y="1700210"/>
            <a:ext cx="2055939" cy="392112"/>
          </a:xfrm>
          <a:prstGeom prst="rect">
            <a:avLst/>
          </a:prstGeom>
        </p:spPr>
      </p:pic>
    </p:spTree>
    <p:extLst>
      <p:ext uri="{BB962C8B-B14F-4D97-AF65-F5344CB8AC3E}">
        <p14:creationId xmlns:p14="http://schemas.microsoft.com/office/powerpoint/2010/main" val="306198155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Residuals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3415" y="1177758"/>
                <a:ext cx="10327008" cy="5787818"/>
              </a:xfrm>
            </p:spPr>
            <p:txBody>
              <a:bodyPr/>
              <a:lstStyle/>
              <a:p>
                <a:r>
                  <a:rPr lang="en-US" b="1" dirty="0">
                    <a:solidFill>
                      <a:schemeClr val="accent2"/>
                    </a:solidFill>
                  </a:rPr>
                  <a:t>Residual Analysis</a:t>
                </a:r>
              </a:p>
              <a:p>
                <a:r>
                  <a:rPr lang="en-US" dirty="0">
                    <a:solidFill>
                      <a:schemeClr val="tx1">
                        <a:lumMod val="75000"/>
                        <a:lumOff val="25000"/>
                      </a:schemeClr>
                    </a:solidFill>
                  </a:rPr>
                  <a:t>When we estimated the variance of ϵ, we assumed that the residuals </a:t>
                </a:r>
                <a14:m>
                  <m:oMath xmlns:m="http://schemas.openxmlformats.org/officeDocument/2006/math">
                    <m:sSub>
                      <m:sSubPr>
                        <m:ctrlPr>
                          <a:rPr lang="en-US" b="0" i="1" smtClean="0">
                            <a:solidFill>
                              <a:schemeClr val="tx1">
                                <a:lumMod val="75000"/>
                                <a:lumOff val="25000"/>
                              </a:schemeClr>
                            </a:solidFill>
                            <a:latin typeface="Cambria Math" panose="02040503050406030204" pitchFamily="18" charset="0"/>
                          </a:rPr>
                        </m:ctrlPr>
                      </m:sSubPr>
                      <m:e>
                        <m:r>
                          <a:rPr lang="en-US" b="0" i="1" smtClean="0">
                            <a:solidFill>
                              <a:schemeClr val="tx1">
                                <a:lumMod val="75000"/>
                                <a:lumOff val="25000"/>
                              </a:schemeClr>
                            </a:solidFill>
                            <a:latin typeface="Cambria Math" charset="0"/>
                          </a:rPr>
                          <m:t>𝑟</m:t>
                        </m:r>
                      </m:e>
                      <m:sub>
                        <m:r>
                          <a:rPr lang="en-US" b="0" i="1" smtClean="0">
                            <a:solidFill>
                              <a:schemeClr val="tx1">
                                <a:lumMod val="75000"/>
                                <a:lumOff val="25000"/>
                              </a:schemeClr>
                            </a:solidFill>
                            <a:latin typeface="Cambria Math" charset="0"/>
                          </a:rPr>
                          <m:t>𝑖</m:t>
                        </m:r>
                      </m:sub>
                    </m:sSub>
                    <m:r>
                      <a:rPr lang="en-US" b="0" i="1" smtClean="0">
                        <a:solidFill>
                          <a:schemeClr val="tx1">
                            <a:lumMod val="75000"/>
                            <a:lumOff val="25000"/>
                          </a:schemeClr>
                        </a:solidFill>
                        <a:latin typeface="Cambria Math" charset="0"/>
                      </a:rPr>
                      <m:t>=</m:t>
                    </m:r>
                    <m:sSub>
                      <m:sSubPr>
                        <m:ctrlPr>
                          <a:rPr lang="en-US" b="0" i="1" smtClean="0">
                            <a:solidFill>
                              <a:schemeClr val="tx1">
                                <a:lumMod val="75000"/>
                                <a:lumOff val="25000"/>
                              </a:schemeClr>
                            </a:solidFill>
                            <a:latin typeface="Cambria Math" panose="02040503050406030204" pitchFamily="18" charset="0"/>
                          </a:rPr>
                        </m:ctrlPr>
                      </m:sSubPr>
                      <m:e>
                        <m:r>
                          <a:rPr lang="en-US" b="0" i="1" smtClean="0">
                            <a:solidFill>
                              <a:schemeClr val="tx1">
                                <a:lumMod val="75000"/>
                                <a:lumOff val="25000"/>
                              </a:schemeClr>
                            </a:solidFill>
                            <a:latin typeface="Cambria Math" charset="0"/>
                          </a:rPr>
                          <m:t>𝑦</m:t>
                        </m:r>
                      </m:e>
                      <m:sub>
                        <m:r>
                          <a:rPr lang="en-US" b="0" i="1" smtClean="0">
                            <a:solidFill>
                              <a:schemeClr val="tx1">
                                <a:lumMod val="75000"/>
                                <a:lumOff val="25000"/>
                              </a:schemeClr>
                            </a:solidFill>
                            <a:latin typeface="Cambria Math" charset="0"/>
                          </a:rPr>
                          <m:t>𝑖</m:t>
                        </m:r>
                      </m:sub>
                    </m:sSub>
                    <m:r>
                      <a:rPr lang="en-US" b="0" i="1" smtClean="0">
                        <a:solidFill>
                          <a:schemeClr val="tx1">
                            <a:lumMod val="75000"/>
                            <a:lumOff val="25000"/>
                          </a:schemeClr>
                        </a:solidFill>
                        <a:latin typeface="Cambria Math" charset="0"/>
                      </a:rPr>
                      <m:t>−</m:t>
                    </m:r>
                    <m:sSub>
                      <m:sSubPr>
                        <m:ctrlPr>
                          <a:rPr lang="en-US" b="0" i="1" smtClean="0">
                            <a:solidFill>
                              <a:schemeClr val="tx1">
                                <a:lumMod val="75000"/>
                                <a:lumOff val="25000"/>
                              </a:schemeClr>
                            </a:solidFill>
                            <a:latin typeface="Cambria Math" panose="02040503050406030204" pitchFamily="18" charset="0"/>
                          </a:rPr>
                        </m:ctrlPr>
                      </m:sSubPr>
                      <m:e>
                        <m:acc>
                          <m:accPr>
                            <m:chr m:val="̂"/>
                            <m:ctrlPr>
                              <a:rPr lang="en-US" b="0" i="1" smtClean="0">
                                <a:solidFill>
                                  <a:schemeClr val="tx1">
                                    <a:lumMod val="75000"/>
                                    <a:lumOff val="25000"/>
                                  </a:schemeClr>
                                </a:solidFill>
                                <a:latin typeface="Cambria Math" panose="02040503050406030204" pitchFamily="18" charset="0"/>
                              </a:rPr>
                            </m:ctrlPr>
                          </m:accPr>
                          <m:e>
                            <m:r>
                              <a:rPr lang="en-US" b="0" i="1" smtClean="0">
                                <a:solidFill>
                                  <a:schemeClr val="tx1">
                                    <a:lumMod val="75000"/>
                                    <a:lumOff val="25000"/>
                                  </a:schemeClr>
                                </a:solidFill>
                                <a:latin typeface="Cambria Math" charset="0"/>
                              </a:rPr>
                              <m:t>𝑦</m:t>
                            </m:r>
                          </m:e>
                        </m:acc>
                      </m:e>
                      <m:sub>
                        <m:r>
                          <a:rPr lang="en-US" b="0" i="1" smtClean="0">
                            <a:solidFill>
                              <a:schemeClr val="tx1">
                                <a:lumMod val="75000"/>
                                <a:lumOff val="25000"/>
                              </a:schemeClr>
                            </a:solidFill>
                            <a:latin typeface="Cambria Math" charset="0"/>
                          </a:rPr>
                          <m:t>𝑖</m:t>
                        </m:r>
                      </m:sub>
                    </m:sSub>
                  </m:oMath>
                </a14:m>
                <a:r>
                  <a:rPr lang="en-US" dirty="0">
                    <a:solidFill>
                      <a:schemeClr val="tx1">
                        <a:lumMod val="75000"/>
                        <a:lumOff val="25000"/>
                      </a:schemeClr>
                    </a:solidFill>
                  </a:rPr>
                  <a:t> were uncorrelated and normally distributed with mean 0 and fixed variance. </a:t>
                </a:r>
              </a:p>
              <a:p>
                <a:r>
                  <a:rPr lang="en-US" dirty="0">
                    <a:solidFill>
                      <a:schemeClr val="tx1">
                        <a:lumMod val="75000"/>
                        <a:lumOff val="25000"/>
                      </a:schemeClr>
                    </a:solidFill>
                  </a:rPr>
                  <a:t>These assumptions need to be verified using the data. In residual analysis, we typically create two types of plots: </a:t>
                </a:r>
              </a:p>
              <a:p>
                <a:pPr marL="514350" indent="-514350">
                  <a:buAutoNum type="arabicPeriod"/>
                </a:pPr>
                <a:r>
                  <a:rPr lang="en-US" dirty="0">
                    <a:solidFill>
                      <a:schemeClr val="tx1">
                        <a:lumMod val="75000"/>
                        <a:lumOff val="25000"/>
                      </a:schemeClr>
                    </a:solidFill>
                  </a:rPr>
                  <a:t>a plot of</a:t>
                </a:r>
                <a14:m>
                  <m:oMath xmlns:m="http://schemas.openxmlformats.org/officeDocument/2006/math">
                    <m:sSub>
                      <m:sSubPr>
                        <m:ctrlPr>
                          <a:rPr lang="en-US" i="1">
                            <a:solidFill>
                              <a:schemeClr val="tx1">
                                <a:lumMod val="75000"/>
                                <a:lumOff val="25000"/>
                              </a:schemeClr>
                            </a:solidFill>
                            <a:latin typeface="Cambria Math" panose="02040503050406030204" pitchFamily="18" charset="0"/>
                          </a:rPr>
                        </m:ctrlPr>
                      </m:sSubPr>
                      <m:e>
                        <m:r>
                          <a:rPr lang="en-US" b="0" i="1" smtClean="0">
                            <a:solidFill>
                              <a:schemeClr val="tx1">
                                <a:lumMod val="75000"/>
                                <a:lumOff val="25000"/>
                              </a:schemeClr>
                            </a:solidFill>
                            <a:latin typeface="Cambria Math" charset="0"/>
                          </a:rPr>
                          <m:t> </m:t>
                        </m:r>
                        <m:r>
                          <a:rPr lang="en-US" i="1">
                            <a:solidFill>
                              <a:schemeClr val="tx1">
                                <a:lumMod val="75000"/>
                                <a:lumOff val="25000"/>
                              </a:schemeClr>
                            </a:solidFill>
                            <a:latin typeface="Cambria Math" charset="0"/>
                          </a:rPr>
                          <m:t>𝑟</m:t>
                        </m:r>
                      </m:e>
                      <m:sub>
                        <m:r>
                          <a:rPr lang="en-US" i="1">
                            <a:solidFill>
                              <a:schemeClr val="tx1">
                                <a:lumMod val="75000"/>
                                <a:lumOff val="25000"/>
                              </a:schemeClr>
                            </a:solidFill>
                            <a:latin typeface="Cambria Math" charset="0"/>
                          </a:rPr>
                          <m:t>𝑖</m:t>
                        </m:r>
                      </m:sub>
                    </m:sSub>
                    <m:r>
                      <a:rPr lang="en-US" b="0" i="1" smtClean="0">
                        <a:solidFill>
                          <a:schemeClr val="tx1">
                            <a:lumMod val="75000"/>
                            <a:lumOff val="25000"/>
                          </a:schemeClr>
                        </a:solidFill>
                        <a:latin typeface="Cambria Math" charset="0"/>
                      </a:rPr>
                      <m:t> </m:t>
                    </m:r>
                  </m:oMath>
                </a14:m>
                <a:r>
                  <a:rPr lang="en-US" dirty="0">
                    <a:solidFill>
                      <a:schemeClr val="tx1">
                        <a:lumMod val="75000"/>
                        <a:lumOff val="25000"/>
                      </a:schemeClr>
                    </a:solidFill>
                  </a:rPr>
                  <a:t>with respect to </a:t>
                </a:r>
                <a14:m>
                  <m:oMath xmlns:m="http://schemas.openxmlformats.org/officeDocument/2006/math">
                    <m:sSub>
                      <m:sSubPr>
                        <m:ctrlPr>
                          <a:rPr lang="en-US" i="1">
                            <a:solidFill>
                              <a:schemeClr val="tx1">
                                <a:lumMod val="75000"/>
                                <a:lumOff val="25000"/>
                              </a:schemeClr>
                            </a:solidFill>
                            <a:latin typeface="Cambria Math" panose="02040503050406030204" pitchFamily="18" charset="0"/>
                          </a:rPr>
                        </m:ctrlPr>
                      </m:sSubPr>
                      <m:e>
                        <m:r>
                          <a:rPr lang="en-US" b="0" i="1" smtClean="0">
                            <a:solidFill>
                              <a:schemeClr val="tx1">
                                <a:lumMod val="75000"/>
                                <a:lumOff val="25000"/>
                              </a:schemeClr>
                            </a:solidFill>
                            <a:latin typeface="Cambria Math" charset="0"/>
                          </a:rPr>
                          <m:t>𝑥</m:t>
                        </m:r>
                      </m:e>
                      <m:sub>
                        <m:r>
                          <a:rPr lang="en-US" i="1">
                            <a:solidFill>
                              <a:schemeClr val="tx1">
                                <a:lumMod val="75000"/>
                                <a:lumOff val="25000"/>
                              </a:schemeClr>
                            </a:solidFill>
                            <a:latin typeface="Cambria Math" charset="0"/>
                          </a:rPr>
                          <m:t>𝑖</m:t>
                        </m:r>
                      </m:sub>
                    </m:sSub>
                  </m:oMath>
                </a14:m>
                <a:r>
                  <a:rPr lang="en-US" dirty="0">
                    <a:solidFill>
                      <a:schemeClr val="tx1">
                        <a:lumMod val="75000"/>
                        <a:lumOff val="25000"/>
                      </a:schemeClr>
                    </a:solidFill>
                  </a:rPr>
                  <a:t> or </a:t>
                </a:r>
                <a14:m>
                  <m:oMath xmlns:m="http://schemas.openxmlformats.org/officeDocument/2006/math">
                    <m:sSub>
                      <m:sSubPr>
                        <m:ctrlPr>
                          <a:rPr lang="en-US" i="1">
                            <a:solidFill>
                              <a:schemeClr val="tx1">
                                <a:lumMod val="75000"/>
                                <a:lumOff val="25000"/>
                              </a:schemeClr>
                            </a:solidFill>
                            <a:latin typeface="Cambria Math" panose="02040503050406030204" pitchFamily="18" charset="0"/>
                          </a:rPr>
                        </m:ctrlPr>
                      </m:sSubPr>
                      <m:e>
                        <m:acc>
                          <m:accPr>
                            <m:chr m:val="̂"/>
                            <m:ctrlPr>
                              <a:rPr lang="en-US" i="1">
                                <a:solidFill>
                                  <a:schemeClr val="tx1">
                                    <a:lumMod val="75000"/>
                                    <a:lumOff val="25000"/>
                                  </a:schemeClr>
                                </a:solidFill>
                                <a:latin typeface="Cambria Math" panose="02040503050406030204" pitchFamily="18" charset="0"/>
                              </a:rPr>
                            </m:ctrlPr>
                          </m:accPr>
                          <m:e>
                            <m:r>
                              <a:rPr lang="en-US" i="1">
                                <a:solidFill>
                                  <a:schemeClr val="tx1">
                                    <a:lumMod val="75000"/>
                                    <a:lumOff val="25000"/>
                                  </a:schemeClr>
                                </a:solidFill>
                                <a:latin typeface="Cambria Math" charset="0"/>
                              </a:rPr>
                              <m:t>𝑦</m:t>
                            </m:r>
                          </m:e>
                        </m:acc>
                      </m:e>
                      <m:sub>
                        <m:r>
                          <a:rPr lang="en-US" i="1">
                            <a:solidFill>
                              <a:schemeClr val="tx1">
                                <a:lumMod val="75000"/>
                                <a:lumOff val="25000"/>
                              </a:schemeClr>
                            </a:solidFill>
                            <a:latin typeface="Cambria Math" charset="0"/>
                          </a:rPr>
                          <m:t>𝑖</m:t>
                        </m:r>
                      </m:sub>
                    </m:sSub>
                  </m:oMath>
                </a14:m>
                <a:r>
                  <a:rPr lang="en-US" dirty="0">
                    <a:solidFill>
                      <a:schemeClr val="tx1">
                        <a:lumMod val="75000"/>
                        <a:lumOff val="25000"/>
                      </a:schemeClr>
                    </a:solidFill>
                  </a:rPr>
                  <a:t>. This allows us to compare the distribution of the noise at different values of </a:t>
                </a:r>
                <a14:m>
                  <m:oMath xmlns:m="http://schemas.openxmlformats.org/officeDocument/2006/math">
                    <m:sSub>
                      <m:sSubPr>
                        <m:ctrlPr>
                          <a:rPr lang="en-US" i="1">
                            <a:solidFill>
                              <a:schemeClr val="tx1">
                                <a:lumMod val="75000"/>
                                <a:lumOff val="25000"/>
                              </a:schemeClr>
                            </a:solidFill>
                            <a:latin typeface="Cambria Math" panose="02040503050406030204" pitchFamily="18" charset="0"/>
                          </a:rPr>
                        </m:ctrlPr>
                      </m:sSubPr>
                      <m:e>
                        <m:r>
                          <a:rPr lang="en-US" i="1">
                            <a:solidFill>
                              <a:schemeClr val="tx1">
                                <a:lumMod val="75000"/>
                                <a:lumOff val="25000"/>
                              </a:schemeClr>
                            </a:solidFill>
                            <a:latin typeface="Cambria Math" charset="0"/>
                          </a:rPr>
                          <m:t>𝑥</m:t>
                        </m:r>
                      </m:e>
                      <m:sub>
                        <m:r>
                          <a:rPr lang="en-US" i="1">
                            <a:solidFill>
                              <a:schemeClr val="tx1">
                                <a:lumMod val="75000"/>
                                <a:lumOff val="25000"/>
                              </a:schemeClr>
                            </a:solidFill>
                            <a:latin typeface="Cambria Math" charset="0"/>
                          </a:rPr>
                          <m:t>𝑖</m:t>
                        </m:r>
                      </m:sub>
                    </m:sSub>
                  </m:oMath>
                </a14:m>
                <a:r>
                  <a:rPr lang="en-US" dirty="0">
                    <a:solidFill>
                      <a:schemeClr val="tx1">
                        <a:lumMod val="75000"/>
                        <a:lumOff val="25000"/>
                      </a:schemeClr>
                    </a:solidFill>
                  </a:rPr>
                  <a:t>. </a:t>
                </a:r>
              </a:p>
              <a:p>
                <a:pPr marL="514350" indent="-514350">
                  <a:buAutoNum type="arabicPeriod"/>
                </a:pPr>
                <a:r>
                  <a:rPr lang="en-US" dirty="0">
                    <a:solidFill>
                      <a:schemeClr val="tx1">
                        <a:lumMod val="75000"/>
                        <a:lumOff val="25000"/>
                      </a:schemeClr>
                    </a:solidFill>
                  </a:rPr>
                  <a:t>a histogram of </a:t>
                </a:r>
                <a14:m>
                  <m:oMath xmlns:m="http://schemas.openxmlformats.org/officeDocument/2006/math">
                    <m:sSub>
                      <m:sSubPr>
                        <m:ctrlPr>
                          <a:rPr lang="en-US" i="1">
                            <a:solidFill>
                              <a:schemeClr val="tx1">
                                <a:lumMod val="75000"/>
                                <a:lumOff val="25000"/>
                              </a:schemeClr>
                            </a:solidFill>
                            <a:latin typeface="Cambria Math" panose="02040503050406030204" pitchFamily="18" charset="0"/>
                          </a:rPr>
                        </m:ctrlPr>
                      </m:sSubPr>
                      <m:e>
                        <m:r>
                          <a:rPr lang="en-US" i="1">
                            <a:solidFill>
                              <a:schemeClr val="tx1">
                                <a:lumMod val="75000"/>
                                <a:lumOff val="25000"/>
                              </a:schemeClr>
                            </a:solidFill>
                            <a:latin typeface="Cambria Math" charset="0"/>
                          </a:rPr>
                          <m:t> </m:t>
                        </m:r>
                        <m:r>
                          <a:rPr lang="en-US" i="1">
                            <a:solidFill>
                              <a:schemeClr val="tx1">
                                <a:lumMod val="75000"/>
                                <a:lumOff val="25000"/>
                              </a:schemeClr>
                            </a:solidFill>
                            <a:latin typeface="Cambria Math" charset="0"/>
                          </a:rPr>
                          <m:t>𝑟</m:t>
                        </m:r>
                      </m:e>
                      <m:sub>
                        <m:r>
                          <a:rPr lang="en-US" i="1">
                            <a:solidFill>
                              <a:schemeClr val="tx1">
                                <a:lumMod val="75000"/>
                                <a:lumOff val="25000"/>
                              </a:schemeClr>
                            </a:solidFill>
                            <a:latin typeface="Cambria Math" charset="0"/>
                          </a:rPr>
                          <m:t>𝑖</m:t>
                        </m:r>
                      </m:sub>
                    </m:sSub>
                  </m:oMath>
                </a14:m>
                <a:r>
                  <a:rPr lang="en-US" dirty="0">
                    <a:solidFill>
                      <a:schemeClr val="tx1">
                        <a:lumMod val="75000"/>
                        <a:lumOff val="25000"/>
                      </a:schemeClr>
                    </a:solidFill>
                  </a:rPr>
                  <a:t>. This allows us to explore the distribution of the noise independent of </a:t>
                </a:r>
                <a14:m>
                  <m:oMath xmlns:m="http://schemas.openxmlformats.org/officeDocument/2006/math">
                    <m:sSub>
                      <m:sSubPr>
                        <m:ctrlPr>
                          <a:rPr lang="en-US" i="1">
                            <a:solidFill>
                              <a:schemeClr val="tx1">
                                <a:lumMod val="75000"/>
                                <a:lumOff val="25000"/>
                              </a:schemeClr>
                            </a:solidFill>
                            <a:latin typeface="Cambria Math" panose="02040503050406030204" pitchFamily="18" charset="0"/>
                          </a:rPr>
                        </m:ctrlPr>
                      </m:sSubPr>
                      <m:e>
                        <m:r>
                          <a:rPr lang="en-US" i="1">
                            <a:solidFill>
                              <a:schemeClr val="tx1">
                                <a:lumMod val="75000"/>
                                <a:lumOff val="25000"/>
                              </a:schemeClr>
                            </a:solidFill>
                            <a:latin typeface="Cambria Math" charset="0"/>
                          </a:rPr>
                          <m:t>𝑥</m:t>
                        </m:r>
                      </m:e>
                      <m:sub>
                        <m:r>
                          <a:rPr lang="en-US" i="1">
                            <a:solidFill>
                              <a:schemeClr val="tx1">
                                <a:lumMod val="75000"/>
                                <a:lumOff val="25000"/>
                              </a:schemeClr>
                            </a:solidFill>
                            <a:latin typeface="Cambria Math" charset="0"/>
                          </a:rPr>
                          <m:t>𝑖</m:t>
                        </m:r>
                      </m:sub>
                    </m:sSub>
                  </m:oMath>
                </a14:m>
                <a:r>
                  <a:rPr lang="en-US" dirty="0">
                    <a:solidFill>
                      <a:schemeClr val="tx1">
                        <a:lumMod val="75000"/>
                        <a:lumOff val="25000"/>
                      </a:schemeClr>
                    </a:solidFill>
                  </a:rPr>
                  <a:t> or </a:t>
                </a:r>
                <a14:m>
                  <m:oMath xmlns:m="http://schemas.openxmlformats.org/officeDocument/2006/math">
                    <m:sSub>
                      <m:sSubPr>
                        <m:ctrlPr>
                          <a:rPr lang="en-US" i="1">
                            <a:solidFill>
                              <a:schemeClr val="tx1">
                                <a:lumMod val="75000"/>
                                <a:lumOff val="25000"/>
                              </a:schemeClr>
                            </a:solidFill>
                            <a:latin typeface="Cambria Math" panose="02040503050406030204" pitchFamily="18" charset="0"/>
                          </a:rPr>
                        </m:ctrlPr>
                      </m:sSubPr>
                      <m:e>
                        <m:acc>
                          <m:accPr>
                            <m:chr m:val="̂"/>
                            <m:ctrlPr>
                              <a:rPr lang="en-US" i="1">
                                <a:solidFill>
                                  <a:schemeClr val="tx1">
                                    <a:lumMod val="75000"/>
                                    <a:lumOff val="25000"/>
                                  </a:schemeClr>
                                </a:solidFill>
                                <a:latin typeface="Cambria Math" panose="02040503050406030204" pitchFamily="18" charset="0"/>
                              </a:rPr>
                            </m:ctrlPr>
                          </m:accPr>
                          <m:e>
                            <m:r>
                              <a:rPr lang="en-US" i="1">
                                <a:solidFill>
                                  <a:schemeClr val="tx1">
                                    <a:lumMod val="75000"/>
                                    <a:lumOff val="25000"/>
                                  </a:schemeClr>
                                </a:solidFill>
                                <a:latin typeface="Cambria Math" charset="0"/>
                              </a:rPr>
                              <m:t>𝑦</m:t>
                            </m:r>
                          </m:e>
                        </m:acc>
                      </m:e>
                      <m:sub>
                        <m:r>
                          <a:rPr lang="en-US" i="1">
                            <a:solidFill>
                              <a:schemeClr val="tx1">
                                <a:lumMod val="75000"/>
                                <a:lumOff val="25000"/>
                              </a:schemeClr>
                            </a:solidFill>
                            <a:latin typeface="Cambria Math" charset="0"/>
                          </a:rPr>
                          <m:t>𝑖</m:t>
                        </m:r>
                      </m:sub>
                    </m:sSub>
                  </m:oMath>
                </a14:m>
                <a:r>
                  <a:rPr lang="en-US" dirty="0">
                    <a:solidFill>
                      <a:schemeClr val="tx1">
                        <a:lumMod val="75000"/>
                        <a:lumOff val="25000"/>
                      </a:schemeClr>
                    </a:solidFill>
                  </a:rPr>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3415" y="1177758"/>
                <a:ext cx="10327008" cy="5787818"/>
              </a:xfrm>
              <a:blipFill rotWithShape="0">
                <a:blip r:embed="rId2"/>
                <a:stretch>
                  <a:fillRect l="-1240" t="-1053" r="-1358"/>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A13833A1-46C9-FB45-812F-A8AC7B5136EB}" type="slidenum">
              <a:rPr lang="en-US" smtClean="0"/>
              <a:t>46</a:t>
            </a:fld>
            <a:endParaRPr lang="en-US"/>
          </a:p>
        </p:txBody>
      </p:sp>
    </p:spTree>
    <p:extLst>
      <p:ext uri="{BB962C8B-B14F-4D97-AF65-F5344CB8AC3E}">
        <p14:creationId xmlns:p14="http://schemas.microsoft.com/office/powerpoint/2010/main" val="50871594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Residual Analysis </a:t>
            </a:r>
          </a:p>
        </p:txBody>
      </p:sp>
      <p:sp>
        <p:nvSpPr>
          <p:cNvPr id="4" name="Slide Number Placeholder 3"/>
          <p:cNvSpPr>
            <a:spLocks noGrp="1"/>
          </p:cNvSpPr>
          <p:nvPr>
            <p:ph type="sldNum" sz="quarter" idx="12"/>
          </p:nvPr>
        </p:nvSpPr>
        <p:spPr/>
        <p:txBody>
          <a:bodyPr/>
          <a:lstStyle/>
          <a:p>
            <a:fld id="{A13833A1-46C9-FB45-812F-A8AC7B5136EB}" type="slidenum">
              <a:rPr lang="en-US" smtClean="0"/>
              <a:t>47</a:t>
            </a:fld>
            <a:endParaRPr lang="en-US"/>
          </a:p>
        </p:txBody>
      </p:sp>
      <p:pic>
        <p:nvPicPr>
          <p:cNvPr id="5" name="Picture 4"/>
          <p:cNvPicPr>
            <a:picLocks noChangeAspect="1"/>
          </p:cNvPicPr>
          <p:nvPr/>
        </p:nvPicPr>
        <p:blipFill>
          <a:blip r:embed="rId2"/>
          <a:stretch>
            <a:fillRect/>
          </a:stretch>
        </p:blipFill>
        <p:spPr>
          <a:xfrm>
            <a:off x="0" y="0"/>
            <a:ext cx="12192000" cy="6858000"/>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9292" y="1391770"/>
            <a:ext cx="5384863" cy="4038647"/>
          </a:xfrm>
          <a:prstGeom prst="rect">
            <a:avLst/>
          </a:prstGeom>
        </p:spPr>
      </p:pic>
      <p:sp>
        <p:nvSpPr>
          <p:cNvPr id="10" name="Right Arrow 9"/>
          <p:cNvSpPr/>
          <p:nvPr/>
        </p:nvSpPr>
        <p:spPr>
          <a:xfrm>
            <a:off x="5878286" y="3411093"/>
            <a:ext cx="392361" cy="28382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25206" y="1439267"/>
            <a:ext cx="5437588" cy="4078191"/>
          </a:xfrm>
          <a:prstGeom prst="rect">
            <a:avLst/>
          </a:prstGeom>
        </p:spPr>
      </p:pic>
    </p:spTree>
    <p:extLst>
      <p:ext uri="{BB962C8B-B14F-4D97-AF65-F5344CB8AC3E}">
        <p14:creationId xmlns:p14="http://schemas.microsoft.com/office/powerpoint/2010/main" val="375458827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Lecture Outline </a:t>
            </a:r>
            <a:br>
              <a:rPr lang="en-US" dirty="0"/>
            </a:b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19128" y="840932"/>
                <a:ext cx="10102809" cy="5331268"/>
              </a:xfrm>
              <a:noFill/>
              <a:ln w="12700">
                <a:noFill/>
              </a:ln>
              <a:effectLst/>
            </p:spPr>
            <p:txBody>
              <a:bodyPr/>
              <a:lstStyle/>
              <a:p>
                <a:pPr>
                  <a:spcBef>
                    <a:spcPts val="600"/>
                  </a:spcBef>
                </a:pPr>
                <a:r>
                  <a:rPr lang="en-US" sz="2400" dirty="0">
                    <a:solidFill>
                      <a:schemeClr val="bg1">
                        <a:lumMod val="65000"/>
                      </a:schemeClr>
                    </a:solidFill>
                  </a:rPr>
                  <a:t>Brief Recap </a:t>
                </a:r>
              </a:p>
              <a:p>
                <a:pPr>
                  <a:spcBef>
                    <a:spcPts val="600"/>
                  </a:spcBef>
                </a:pPr>
                <a:r>
                  <a:rPr lang="en-US" sz="2400" dirty="0">
                    <a:solidFill>
                      <a:schemeClr val="bg1">
                        <a:lumMod val="65000"/>
                      </a:schemeClr>
                    </a:solidFill>
                  </a:rPr>
                  <a:t>How well do we know </a:t>
                </a:r>
                <a14:m>
                  <m:oMath xmlns:m="http://schemas.openxmlformats.org/officeDocument/2006/math">
                    <m:acc>
                      <m:accPr>
                        <m:chr m:val="̂"/>
                        <m:ctrlPr>
                          <a:rPr lang="en-US" sz="2400" i="1">
                            <a:solidFill>
                              <a:schemeClr val="bg1">
                                <a:lumMod val="65000"/>
                              </a:schemeClr>
                            </a:solidFill>
                            <a:latin typeface="Cambria Math" panose="02040503050406030204" pitchFamily="18" charset="0"/>
                          </a:rPr>
                        </m:ctrlPr>
                      </m:accPr>
                      <m:e>
                        <m:r>
                          <a:rPr lang="en-US" sz="2400" i="1">
                            <a:solidFill>
                              <a:schemeClr val="bg1">
                                <a:lumMod val="65000"/>
                              </a:schemeClr>
                            </a:solidFill>
                            <a:latin typeface="Cambria Math" charset="0"/>
                          </a:rPr>
                          <m:t>𝑓</m:t>
                        </m:r>
                      </m:e>
                    </m:acc>
                  </m:oMath>
                </a14:m>
                <a:r>
                  <a:rPr lang="en-US" sz="2400" dirty="0">
                    <a:solidFill>
                      <a:schemeClr val="bg1">
                        <a:lumMod val="65000"/>
                      </a:schemeClr>
                    </a:solidFill>
                  </a:rPr>
                  <a:t> </a:t>
                </a:r>
              </a:p>
              <a:p>
                <a:pPr>
                  <a:spcBef>
                    <a:spcPts val="600"/>
                  </a:spcBef>
                </a:pPr>
                <a:r>
                  <a:rPr lang="en-US" sz="2400" dirty="0">
                    <a:solidFill>
                      <a:schemeClr val="bg1">
                        <a:lumMod val="65000"/>
                      </a:schemeClr>
                    </a:solidFill>
                  </a:rPr>
                  <a:t>	    Confidence and Prediction Intervals around our </a:t>
                </a:r>
                <a14:m>
                  <m:oMath xmlns:m="http://schemas.openxmlformats.org/officeDocument/2006/math">
                    <m:acc>
                      <m:accPr>
                        <m:chr m:val="̂"/>
                        <m:ctrlPr>
                          <a:rPr lang="en-US" sz="2400" i="1">
                            <a:solidFill>
                              <a:schemeClr val="bg1">
                                <a:lumMod val="65000"/>
                              </a:schemeClr>
                            </a:solidFill>
                            <a:latin typeface="Cambria Math" panose="02040503050406030204" pitchFamily="18" charset="0"/>
                          </a:rPr>
                        </m:ctrlPr>
                      </m:accPr>
                      <m:e>
                        <m:r>
                          <a:rPr lang="en-US" sz="2400" i="1">
                            <a:solidFill>
                              <a:schemeClr val="bg1">
                                <a:lumMod val="65000"/>
                              </a:schemeClr>
                            </a:solidFill>
                            <a:latin typeface="Cambria Math" charset="0"/>
                          </a:rPr>
                          <m:t>𝑓</m:t>
                        </m:r>
                      </m:e>
                    </m:acc>
                    <m:r>
                      <a:rPr lang="en-US" sz="2400" i="1">
                        <a:solidFill>
                          <a:schemeClr val="bg1">
                            <a:lumMod val="65000"/>
                          </a:schemeClr>
                        </a:solidFill>
                        <a:latin typeface="Cambria Math" charset="0"/>
                      </a:rPr>
                      <m:t> </m:t>
                    </m:r>
                  </m:oMath>
                </a14:m>
                <a:endParaRPr lang="en-US" sz="2400" dirty="0">
                  <a:solidFill>
                    <a:schemeClr val="bg1">
                      <a:lumMod val="65000"/>
                    </a:schemeClr>
                  </a:solidFill>
                </a:endParaRPr>
              </a:p>
              <a:p>
                <a:pPr>
                  <a:spcBef>
                    <a:spcPts val="600"/>
                  </a:spcBef>
                </a:pPr>
                <a:r>
                  <a:rPr lang="en-US" sz="2400" dirty="0">
                    <a:solidFill>
                      <a:schemeClr val="bg1">
                        <a:lumMod val="65000"/>
                      </a:schemeClr>
                    </a:solidFill>
                    <a:latin typeface="Karla" charset="0"/>
                    <a:ea typeface="Karla" charset="0"/>
                    <a:cs typeface="Karla" charset="0"/>
                  </a:rPr>
                  <a:t>Multiple Regression</a:t>
                </a:r>
              </a:p>
              <a:p>
                <a:pPr lvl="1" indent="0">
                  <a:spcBef>
                    <a:spcPts val="600"/>
                  </a:spcBef>
                  <a:buNone/>
                </a:pPr>
                <a:r>
                  <a:rPr lang="en-US" dirty="0">
                    <a:solidFill>
                      <a:schemeClr val="bg1">
                        <a:lumMod val="65000"/>
                      </a:schemeClr>
                    </a:solidFill>
                    <a:latin typeface="Karla" charset="0"/>
                    <a:ea typeface="Karla" charset="0"/>
                    <a:cs typeface="Karla" charset="0"/>
                  </a:rPr>
                  <a:t>Formulation using Linear Algebra</a:t>
                </a:r>
              </a:p>
              <a:p>
                <a:pPr>
                  <a:spcBef>
                    <a:spcPts val="600"/>
                  </a:spcBef>
                </a:pPr>
                <a:r>
                  <a:rPr lang="en-US" sz="2400" dirty="0">
                    <a:solidFill>
                      <a:schemeClr val="bg1">
                        <a:lumMod val="65000"/>
                      </a:schemeClr>
                    </a:solidFill>
                    <a:latin typeface="Karla" charset="0"/>
                    <a:ea typeface="Karla" charset="0"/>
                    <a:cs typeface="Karla" charset="0"/>
                  </a:rPr>
                  <a:t>Categorical Predictors</a:t>
                </a:r>
              </a:p>
              <a:p>
                <a:pPr>
                  <a:spcBef>
                    <a:spcPts val="600"/>
                  </a:spcBef>
                </a:pPr>
                <a:r>
                  <a:rPr lang="en-US" sz="2400" dirty="0">
                    <a:solidFill>
                      <a:schemeClr val="bg1">
                        <a:lumMod val="65000"/>
                      </a:schemeClr>
                    </a:solidFill>
                    <a:latin typeface="Karla" charset="0"/>
                    <a:ea typeface="Karla" charset="0"/>
                    <a:cs typeface="Karla" charset="0"/>
                  </a:rPr>
                  <a:t>Interaction Terms </a:t>
                </a:r>
              </a:p>
              <a:p>
                <a:pPr>
                  <a:spcBef>
                    <a:spcPts val="600"/>
                  </a:spcBef>
                </a:pPr>
                <a:r>
                  <a:rPr lang="en-US" sz="2400" b="1" dirty="0">
                    <a:solidFill>
                      <a:schemeClr val="tx1"/>
                    </a:solidFill>
                    <a:latin typeface="Karla" charset="0"/>
                    <a:ea typeface="Karla" charset="0"/>
                    <a:cs typeface="Karla" charset="0"/>
                  </a:rPr>
                  <a:t>Polynomial Regression </a:t>
                </a:r>
              </a:p>
              <a:p>
                <a:pPr lvl="1" indent="0">
                  <a:spcBef>
                    <a:spcPts val="600"/>
                  </a:spcBef>
                  <a:buNone/>
                </a:pPr>
                <a:r>
                  <a:rPr lang="en-US" b="1" dirty="0">
                    <a:solidFill>
                      <a:schemeClr val="tx1"/>
                    </a:solidFill>
                    <a:latin typeface="Karla" charset="0"/>
                    <a:ea typeface="Karla" charset="0"/>
                    <a:cs typeface="Karla" charset="0"/>
                  </a:rPr>
                  <a:t>Linear Algebra Formulation</a:t>
                </a:r>
              </a:p>
              <a:p>
                <a:pPr>
                  <a:spcBef>
                    <a:spcPts val="600"/>
                  </a:spcBef>
                </a:pPr>
                <a:r>
                  <a:rPr lang="en-US" sz="2400" dirty="0">
                    <a:solidFill>
                      <a:schemeClr val="bg1">
                        <a:lumMod val="65000"/>
                      </a:schemeClr>
                    </a:solidFill>
                    <a:latin typeface="Karla" charset="0"/>
                    <a:ea typeface="Karla" charset="0"/>
                    <a:cs typeface="Karla" charset="0"/>
                  </a:rPr>
                  <a:t>Overfitting</a:t>
                </a:r>
              </a:p>
              <a:p>
                <a:pPr>
                  <a:spcBef>
                    <a:spcPts val="600"/>
                  </a:spcBef>
                </a:pPr>
                <a:r>
                  <a:rPr lang="en-US" sz="2400" dirty="0">
                    <a:solidFill>
                      <a:schemeClr val="bg1">
                        <a:lumMod val="65000"/>
                      </a:schemeClr>
                    </a:solidFill>
                    <a:latin typeface="Karla" charset="0"/>
                    <a:ea typeface="Karla" charset="0"/>
                    <a:cs typeface="Karla" charset="0"/>
                  </a:rPr>
                  <a:t>Variable Selection</a:t>
                </a:r>
              </a:p>
              <a:p>
                <a:pPr>
                  <a:spcBef>
                    <a:spcPts val="600"/>
                  </a:spcBef>
                </a:pPr>
                <a:r>
                  <a:rPr lang="en-US" sz="2400" dirty="0">
                    <a:solidFill>
                      <a:schemeClr val="bg1">
                        <a:lumMod val="65000"/>
                      </a:schemeClr>
                    </a:solidFill>
                    <a:latin typeface="Karla" charset="0"/>
                    <a:ea typeface="Karla" charset="0"/>
                    <a:cs typeface="Karla" charset="0"/>
                  </a:rPr>
                  <a:t>Bias vs. Variance</a:t>
                </a:r>
              </a:p>
              <a:p>
                <a:pPr>
                  <a:spcBef>
                    <a:spcPts val="600"/>
                  </a:spcBef>
                </a:pPr>
                <a:endParaRPr lang="en-US" sz="2400" dirty="0">
                  <a:solidFill>
                    <a:schemeClr val="bg1">
                      <a:lumMod val="65000"/>
                    </a:schemeClr>
                  </a:solidFill>
                  <a:latin typeface="Karla" charset="0"/>
                  <a:ea typeface="Karla" charset="0"/>
                  <a:cs typeface="Karla" charset="0"/>
                </a:endParaRPr>
              </a:p>
              <a:p>
                <a:pPr>
                  <a:spcBef>
                    <a:spcPts val="600"/>
                  </a:spcBef>
                </a:pPr>
                <a:endParaRPr lang="en-US" sz="2400" dirty="0">
                  <a:solidFill>
                    <a:schemeClr val="bg1">
                      <a:lumMod val="65000"/>
                    </a:schemeClr>
                  </a:solidFill>
                  <a:latin typeface="Karla" charset="0"/>
                  <a:ea typeface="Karla" charset="0"/>
                  <a:cs typeface="Karla"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19128" y="840932"/>
                <a:ext cx="10102809" cy="5331268"/>
              </a:xfrm>
              <a:blipFill>
                <a:blip r:embed="rId2"/>
                <a:stretch>
                  <a:fillRect l="-753" t="-713" b="-3088"/>
                </a:stretch>
              </a:blipFill>
              <a:ln w="12700">
                <a:noFill/>
              </a:ln>
              <a:effectLst/>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48</a:t>
            </a:fld>
            <a:endParaRPr lang="en-US"/>
          </a:p>
        </p:txBody>
      </p:sp>
    </p:spTree>
    <p:extLst>
      <p:ext uri="{BB962C8B-B14F-4D97-AF65-F5344CB8AC3E}">
        <p14:creationId xmlns:p14="http://schemas.microsoft.com/office/powerpoint/2010/main" val="643448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Polynomial Regression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sz="2400" dirty="0"/>
                  <a:t>The simplest non-linear model we can consider, for a response </a:t>
                </a:r>
                <a:r>
                  <a:rPr lang="en-US" sz="2400" i="1" dirty="0"/>
                  <a:t>Y</a:t>
                </a:r>
                <a:r>
                  <a:rPr lang="en-US" sz="2400" dirty="0"/>
                  <a:t> and a predictor </a:t>
                </a:r>
                <a:r>
                  <a:rPr lang="en-US" sz="2400" i="1" dirty="0"/>
                  <a:t>X</a:t>
                </a:r>
                <a:r>
                  <a:rPr lang="en-US" sz="2400" dirty="0"/>
                  <a:t>, is a polynomial model of degree </a:t>
                </a:r>
                <a:r>
                  <a:rPr lang="en-US" sz="2400" i="1" dirty="0"/>
                  <a:t>M</a:t>
                </a:r>
                <a:r>
                  <a:rPr lang="en-US" sz="2400" dirty="0"/>
                  <a:t>,</a:t>
                </a:r>
              </a:p>
              <a:p>
                <a:endParaRPr lang="en-US" sz="2400" dirty="0"/>
              </a:p>
              <a:p>
                <a:endParaRPr lang="en-US" sz="2400" dirty="0"/>
              </a:p>
              <a:p>
                <a:r>
                  <a:rPr lang="en-US" sz="2400" dirty="0"/>
                  <a:t>Just as in the case of linear regression with cross terms, polynomial regression is a special case of linear regression - we treat each </a:t>
                </a:r>
                <a14:m>
                  <m:oMath xmlns:m="http://schemas.openxmlformats.org/officeDocument/2006/math">
                    <m:sSup>
                      <m:sSupPr>
                        <m:ctrlPr>
                          <a:rPr lang="en-US" sz="2400" b="0" i="1" smtClean="0">
                            <a:latin typeface="Cambria Math" panose="02040503050406030204" pitchFamily="18" charset="0"/>
                          </a:rPr>
                        </m:ctrlPr>
                      </m:sSupPr>
                      <m:e>
                        <m:r>
                          <a:rPr lang="en-US" sz="2400" b="0" i="1" smtClean="0">
                            <a:latin typeface="Cambria Math" charset="0"/>
                          </a:rPr>
                          <m:t>𝑥</m:t>
                        </m:r>
                      </m:e>
                      <m:sup>
                        <m:r>
                          <a:rPr lang="en-US" sz="2400" b="0" i="1" smtClean="0">
                            <a:latin typeface="Cambria Math" charset="0"/>
                          </a:rPr>
                          <m:t>𝑚</m:t>
                        </m:r>
                      </m:sup>
                    </m:sSup>
                  </m:oMath>
                </a14:m>
                <a:r>
                  <a:rPr lang="en-US" sz="2400" dirty="0"/>
                  <a:t> as a separate predictor. Thus, we can write</a:t>
                </a:r>
              </a:p>
              <a:p>
                <a:endParaRPr lang="en-US" sz="2400" dirty="0"/>
              </a:p>
              <a:p>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945" t="-2305" b="-42363"/>
                </a:stretch>
              </a:blipFill>
            </p:spPr>
            <p:txBody>
              <a:bodyPr/>
              <a:lstStyle/>
              <a:p>
                <a:r>
                  <a:rPr lang="en-US">
                    <a:noFill/>
                  </a:rPr>
                  <a:t> </a:t>
                </a:r>
              </a:p>
            </p:txBody>
          </p:sp>
        </mc:Fallback>
      </mc:AlternateContent>
      <p:sp>
        <p:nvSpPr>
          <p:cNvPr id="6" name="Slide Number Placeholder 5"/>
          <p:cNvSpPr>
            <a:spLocks noGrp="1"/>
          </p:cNvSpPr>
          <p:nvPr>
            <p:ph type="sldNum" sz="quarter" idx="12"/>
          </p:nvPr>
        </p:nvSpPr>
        <p:spPr/>
        <p:txBody>
          <a:bodyPr/>
          <a:lstStyle/>
          <a:p>
            <a:fld id="{81B7CCDB-6D39-0547-B7B3-C80E39D6513A}" type="slidenum">
              <a:rPr lang="en-US" smtClean="0"/>
              <a:t>49</a:t>
            </a:fld>
            <a:endParaRPr lang="en-US"/>
          </a:p>
        </p:txBody>
      </p:sp>
      <p:pic>
        <p:nvPicPr>
          <p:cNvPr id="4" name="Picture 3"/>
          <p:cNvPicPr>
            <a:picLocks noChangeAspect="1"/>
          </p:cNvPicPr>
          <p:nvPr/>
        </p:nvPicPr>
        <p:blipFill>
          <a:blip r:embed="rId3"/>
          <a:stretch>
            <a:fillRect/>
          </a:stretch>
        </p:blipFill>
        <p:spPr>
          <a:xfrm>
            <a:off x="2159000" y="2233329"/>
            <a:ext cx="6299200" cy="416560"/>
          </a:xfrm>
          <a:prstGeom prst="rect">
            <a:avLst/>
          </a:prstGeom>
        </p:spPr>
      </p:pic>
      <p:pic>
        <p:nvPicPr>
          <p:cNvPr id="5" name="Picture 4"/>
          <p:cNvPicPr>
            <a:picLocks noChangeAspect="1"/>
          </p:cNvPicPr>
          <p:nvPr/>
        </p:nvPicPr>
        <p:blipFill>
          <a:blip r:embed="rId4"/>
          <a:stretch>
            <a:fillRect/>
          </a:stretch>
        </p:blipFill>
        <p:spPr>
          <a:xfrm>
            <a:off x="971550" y="4215956"/>
            <a:ext cx="10248900" cy="1866900"/>
          </a:xfrm>
          <a:prstGeom prst="rect">
            <a:avLst/>
          </a:prstGeom>
        </p:spPr>
      </p:pic>
    </p:spTree>
    <p:extLst>
      <p:ext uri="{BB962C8B-B14F-4D97-AF65-F5344CB8AC3E}">
        <p14:creationId xmlns:p14="http://schemas.microsoft.com/office/powerpoint/2010/main" val="5913528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 from last lecture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We fit the model, i.e. estimate</a:t>
                </a:r>
                <a14:m>
                  <m:oMath xmlns:m="http://schemas.openxmlformats.org/officeDocument/2006/math">
                    <m:r>
                      <a:rPr lang="en-US" b="0" i="1" smtClean="0">
                        <a:latin typeface="Cambria Math" charset="0"/>
                      </a:rPr>
                      <m:t>, </m:t>
                    </m:r>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charset="0"/>
                              </a:rPr>
                              <m:t>𝛽</m:t>
                            </m:r>
                          </m:e>
                        </m:acc>
                      </m:e>
                      <m:sub>
                        <m:r>
                          <a:rPr lang="en-US" b="0" i="1" smtClean="0">
                            <a:latin typeface="Cambria Math" charset="0"/>
                          </a:rPr>
                          <m:t>0</m:t>
                        </m:r>
                      </m:sub>
                    </m:sSub>
                    <m:r>
                      <a:rPr lang="en-US" b="0" i="1" smtClean="0">
                        <a:latin typeface="Cambria Math" charset="0"/>
                      </a:rPr>
                      <m:t>,</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charset="0"/>
                              </a:rPr>
                              <m:t>𝛽</m:t>
                            </m:r>
                          </m:e>
                        </m:acc>
                      </m:e>
                      <m:sub>
                        <m:r>
                          <a:rPr lang="en-US" b="0" i="1" smtClean="0">
                            <a:latin typeface="Cambria Math" charset="0"/>
                          </a:rPr>
                          <m:t>1</m:t>
                        </m:r>
                      </m:sub>
                    </m:sSub>
                  </m:oMath>
                </a14:m>
                <a:r>
                  <a:rPr lang="en-US" dirty="0"/>
                  <a:t>that minimize the loss function, which we </a:t>
                </a:r>
                <a:r>
                  <a:rPr lang="en-US" b="1" dirty="0"/>
                  <a:t>assume</a:t>
                </a:r>
                <a:r>
                  <a:rPr lang="en-US" dirty="0"/>
                  <a:t> to be the MSE: </a:t>
                </a:r>
              </a:p>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𝐿</m:t>
                          </m:r>
                        </m:e>
                        <m:sub>
                          <m:r>
                            <a:rPr lang="en-US" b="0" i="1" smtClean="0">
                              <a:latin typeface="Cambria Math" charset="0"/>
                            </a:rPr>
                            <m:t>𝑀𝑆𝐸</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charset="0"/>
                                </a:rPr>
                                <m:t>𝛽</m:t>
                              </m:r>
                            </m:e>
                            <m:sub>
                              <m:r>
                                <a:rPr lang="en-US" b="0" i="1" smtClean="0">
                                  <a:latin typeface="Cambria Math" charset="0"/>
                                </a:rPr>
                                <m:t>0</m:t>
                              </m:r>
                            </m:sub>
                          </m:sSub>
                          <m:r>
                            <a:rPr lang="en-US" b="0" i="1" smtClean="0">
                              <a:latin typeface="Cambria Math" charset="0"/>
                            </a:rPr>
                            <m:t>, </m:t>
                          </m:r>
                          <m:sSub>
                            <m:sSubPr>
                              <m:ctrlPr>
                                <a:rPr lang="en-US" b="0" i="1" smtClean="0">
                                  <a:latin typeface="Cambria Math" panose="02040503050406030204" pitchFamily="18" charset="0"/>
                                </a:rPr>
                              </m:ctrlPr>
                            </m:sSubPr>
                            <m:e>
                              <m:r>
                                <a:rPr lang="en-US" b="0" i="1" smtClean="0">
                                  <a:latin typeface="Cambria Math" charset="0"/>
                                </a:rPr>
                                <m:t>𝛽</m:t>
                              </m:r>
                            </m:e>
                            <m:sub>
                              <m:r>
                                <a:rPr lang="en-US" b="0" i="1" smtClean="0">
                                  <a:latin typeface="Cambria Math" charset="0"/>
                                </a:rPr>
                                <m:t>1</m:t>
                              </m:r>
                            </m:sub>
                          </m:sSub>
                        </m:e>
                      </m:d>
                      <m:r>
                        <a:rPr lang="en-US" i="1">
                          <a:latin typeface="Cambria Math" charset="0"/>
                        </a:rPr>
                        <m:t>=</m:t>
                      </m:r>
                      <m:f>
                        <m:fPr>
                          <m:ctrlPr>
                            <a:rPr lang="en-US" b="0" i="1" smtClean="0">
                              <a:latin typeface="Cambria Math" panose="02040503050406030204" pitchFamily="18" charset="0"/>
                            </a:rPr>
                          </m:ctrlPr>
                        </m:fPr>
                        <m:num>
                          <m:r>
                            <a:rPr lang="en-US" b="0" i="1" smtClean="0">
                              <a:latin typeface="Cambria Math" charset="0"/>
                            </a:rPr>
                            <m:t>1</m:t>
                          </m:r>
                        </m:num>
                        <m:den>
                          <m:r>
                            <a:rPr lang="en-US" b="0" i="1" smtClean="0">
                              <a:latin typeface="Cambria Math" charset="0"/>
                            </a:rPr>
                            <m:t>𝑛</m:t>
                          </m:r>
                        </m:den>
                      </m:f>
                      <m:nary>
                        <m:naryPr>
                          <m:chr m:val="∑"/>
                          <m:supHide m:val="on"/>
                          <m:ctrlPr>
                            <a:rPr lang="en-US" b="0" i="1" smtClean="0">
                              <a:latin typeface="Cambria Math" panose="02040503050406030204" pitchFamily="18" charset="0"/>
                            </a:rPr>
                          </m:ctrlPr>
                        </m:naryPr>
                        <m:sub>
                          <m:r>
                            <a:rPr lang="en-US" b="0" i="1" smtClean="0">
                              <a:latin typeface="Cambria Math" charset="0"/>
                            </a:rPr>
                            <m:t>𝑛</m:t>
                          </m:r>
                        </m:sub>
                        <m:sup/>
                        <m:e>
                          <m:sSup>
                            <m:sSupPr>
                              <m:ctrlPr>
                                <a:rPr lang="en-US" b="0" i="1" smtClean="0">
                                  <a:latin typeface="Cambria Math" panose="02040503050406030204" pitchFamily="18" charset="0"/>
                                </a:rPr>
                              </m:ctrlPr>
                            </m:sSupPr>
                            <m:e>
                              <m:d>
                                <m:dPr>
                                  <m:begChr m:val="["/>
                                  <m:endChr m:val="]"/>
                                  <m:ctrlPr>
                                    <a:rPr lang="mr-IN"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charset="0"/>
                                        </a:rPr>
                                        <m:t>𝑦</m:t>
                                      </m:r>
                                    </m:e>
                                    <m:sub>
                                      <m:r>
                                        <a:rPr lang="en-US" i="1">
                                          <a:latin typeface="Cambria Math" charset="0"/>
                                        </a:rPr>
                                        <m:t>𝑖</m:t>
                                      </m:r>
                                    </m:sub>
                                  </m:sSub>
                                  <m:r>
                                    <a:rPr lang="en-US" i="1">
                                      <a:latin typeface="Cambria Math" charset="0"/>
                                    </a:rPr>
                                    <m:t>−</m:t>
                                  </m:r>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charset="0"/>
                                            </a:rPr>
                                            <m:t>𝛽</m:t>
                                          </m:r>
                                        </m:e>
                                        <m:sub>
                                          <m:r>
                                            <a:rPr lang="en-US" i="1">
                                              <a:latin typeface="Cambria Math" charset="0"/>
                                            </a:rPr>
                                            <m:t>0</m:t>
                                          </m:r>
                                        </m:sub>
                                      </m:sSub>
                                      <m:r>
                                        <a:rPr lang="en-US" i="1">
                                          <a:latin typeface="Cambria Math" charset="0"/>
                                        </a:rPr>
                                        <m:t>+</m:t>
                                      </m:r>
                                      <m:sSub>
                                        <m:sSubPr>
                                          <m:ctrlPr>
                                            <a:rPr lang="en-US" i="1">
                                              <a:latin typeface="Cambria Math" panose="02040503050406030204" pitchFamily="18" charset="0"/>
                                            </a:rPr>
                                          </m:ctrlPr>
                                        </m:sSubPr>
                                        <m:e>
                                          <m:r>
                                            <a:rPr lang="en-US" i="1">
                                              <a:latin typeface="Cambria Math" charset="0"/>
                                            </a:rPr>
                                            <m:t>𝛽</m:t>
                                          </m:r>
                                        </m:e>
                                        <m:sub>
                                          <m:r>
                                            <a:rPr lang="en-US" i="1">
                                              <a:latin typeface="Cambria Math" charset="0"/>
                                            </a:rPr>
                                            <m:t>1</m:t>
                                          </m:r>
                                        </m:sub>
                                      </m:sSub>
                                      <m:r>
                                        <a:rPr lang="en-US" i="1">
                                          <a:latin typeface="Cambria Math" charset="0"/>
                                        </a:rPr>
                                        <m:t>𝑋</m:t>
                                      </m:r>
                                    </m:e>
                                  </m:d>
                                </m:e>
                              </m:d>
                            </m:e>
                            <m:sup>
                              <m:r>
                                <a:rPr lang="en-US" b="0" i="1" smtClean="0">
                                  <a:latin typeface="Cambria Math" charset="0"/>
                                </a:rPr>
                                <m:t>2</m:t>
                              </m:r>
                            </m:sup>
                          </m:sSup>
                        </m:e>
                      </m:nary>
                    </m:oMath>
                  </m:oMathPara>
                </a14:m>
                <a:endParaRPr lang="en-US" b="0" i="1" dirty="0">
                  <a:latin typeface="Cambria Math" charset="0"/>
                </a:endParaRPr>
              </a:p>
              <a:p>
                <a:endParaRPr lang="en-US" b="0" i="1" dirty="0">
                  <a:latin typeface="Cambria Math" charset="0"/>
                </a:endParaRPr>
              </a:p>
              <a:p>
                <a:endParaRPr lang="en-US" b="0" dirty="0">
                  <a:latin typeface="Cambria Math" charset="0"/>
                </a:endParaRPr>
              </a:p>
              <a:p>
                <a:endParaRPr lang="en-US" dirty="0"/>
              </a:p>
              <a:p>
                <a:endParaRPr lang="en-US" dirty="0"/>
              </a:p>
              <a:p>
                <a:endParaRPr lang="en-US" dirty="0"/>
              </a:p>
              <a:p>
                <a:r>
                  <a:rPr lang="en-US" dirty="0"/>
                  <a:t>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240" t="-1729"/>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A13833A1-46C9-FB45-812F-A8AC7B5136EB}" type="slidenum">
              <a:rPr lang="en-US" smtClean="0"/>
              <a:t>5</a:t>
            </a:fld>
            <a:endParaRPr lang="en-US"/>
          </a:p>
        </p:txBody>
      </p:sp>
      <p:pic>
        <p:nvPicPr>
          <p:cNvPr id="9" name="Picture 8"/>
          <p:cNvPicPr>
            <a:picLocks noChangeAspect="1"/>
          </p:cNvPicPr>
          <p:nvPr/>
        </p:nvPicPr>
        <p:blipFill>
          <a:blip r:embed="rId3"/>
          <a:stretch>
            <a:fillRect/>
          </a:stretch>
        </p:blipFill>
        <p:spPr>
          <a:xfrm>
            <a:off x="3845098" y="3482852"/>
            <a:ext cx="4003040" cy="731520"/>
          </a:xfrm>
          <a:prstGeom prst="rect">
            <a:avLst/>
          </a:prstGeom>
          <a:noFill/>
          <a:ln w="12700">
            <a:noFill/>
          </a:ln>
        </p:spPr>
      </p:pic>
      <p:pic>
        <p:nvPicPr>
          <p:cNvPr id="6" name="Picture 5">
            <a:extLst>
              <a:ext uri="{FF2B5EF4-FFF2-40B4-BE49-F238E27FC236}">
                <a16:creationId xmlns:a16="http://schemas.microsoft.com/office/drawing/2014/main" id="{497CAC28-8F17-A041-9AFD-E4F44A652076}"/>
              </a:ext>
            </a:extLst>
          </p:cNvPr>
          <p:cNvPicPr>
            <a:picLocks noChangeAspect="1"/>
          </p:cNvPicPr>
          <p:nvPr/>
        </p:nvPicPr>
        <p:blipFill>
          <a:blip r:embed="rId4"/>
          <a:stretch>
            <a:fillRect/>
          </a:stretch>
        </p:blipFill>
        <p:spPr>
          <a:xfrm>
            <a:off x="4306664" y="4325837"/>
            <a:ext cx="3798245" cy="2532163"/>
          </a:xfrm>
          <a:prstGeom prst="rect">
            <a:avLst/>
          </a:prstGeom>
        </p:spPr>
      </p:pic>
    </p:spTree>
    <p:extLst>
      <p:ext uri="{BB962C8B-B14F-4D97-AF65-F5344CB8AC3E}">
        <p14:creationId xmlns:p14="http://schemas.microsoft.com/office/powerpoint/2010/main" val="4094882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50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Polynomial Regression</a:t>
            </a:r>
          </a:p>
        </p:txBody>
      </p:sp>
      <p:sp>
        <p:nvSpPr>
          <p:cNvPr id="3" name="Content Placeholder 2"/>
          <p:cNvSpPr>
            <a:spLocks noGrp="1"/>
          </p:cNvSpPr>
          <p:nvPr>
            <p:ph idx="1"/>
          </p:nvPr>
        </p:nvSpPr>
        <p:spPr>
          <a:xfrm>
            <a:off x="821985" y="1177757"/>
            <a:ext cx="10327008" cy="2111143"/>
          </a:xfrm>
        </p:spPr>
        <p:txBody>
          <a:bodyPr/>
          <a:lstStyle/>
          <a:p>
            <a:r>
              <a:rPr lang="en-US" dirty="0"/>
              <a:t>Again, minimizing the MSE using vector calculus yields,</a:t>
            </a:r>
          </a:p>
          <a:p>
            <a:endParaRPr lang="en-US" dirty="0"/>
          </a:p>
          <a:p>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t>50</a:t>
            </a:fld>
            <a:endParaRPr lang="en-US"/>
          </a:p>
        </p:txBody>
      </p:sp>
      <p:pic>
        <p:nvPicPr>
          <p:cNvPr id="7" name="Picture 6"/>
          <p:cNvPicPr>
            <a:picLocks noChangeAspect="1"/>
          </p:cNvPicPr>
          <p:nvPr/>
        </p:nvPicPr>
        <p:blipFill>
          <a:blip r:embed="rId2"/>
          <a:stretch>
            <a:fillRect/>
          </a:stretch>
        </p:blipFill>
        <p:spPr>
          <a:xfrm>
            <a:off x="2810489" y="2226376"/>
            <a:ext cx="6350000" cy="782320"/>
          </a:xfrm>
          <a:prstGeom prst="rect">
            <a:avLst/>
          </a:prstGeom>
        </p:spPr>
      </p:pic>
    </p:spTree>
    <p:extLst>
      <p:ext uri="{BB962C8B-B14F-4D97-AF65-F5344CB8AC3E}">
        <p14:creationId xmlns:p14="http://schemas.microsoft.com/office/powerpoint/2010/main" val="255417605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Polynomial Regression (</a:t>
            </a:r>
            <a:r>
              <a:rPr lang="en-US" dirty="0" err="1"/>
              <a:t>cont</a:t>
            </a:r>
            <a:r>
              <a:rPr lang="en-US" dirty="0"/>
              <a:t>)</a:t>
            </a:r>
          </a:p>
        </p:txBody>
      </p:sp>
      <p:sp>
        <p:nvSpPr>
          <p:cNvPr id="3" name="Slide Number Placeholder 2"/>
          <p:cNvSpPr>
            <a:spLocks noGrp="1"/>
          </p:cNvSpPr>
          <p:nvPr>
            <p:ph type="sldNum" sz="quarter" idx="12"/>
          </p:nvPr>
        </p:nvSpPr>
        <p:spPr/>
        <p:txBody>
          <a:bodyPr/>
          <a:lstStyle/>
          <a:p>
            <a:fld id="{8C616E8F-BF65-1643-9F00-FF84D0665BC6}" type="slidenum">
              <a:rPr lang="en-US" smtClean="0"/>
              <a:t>51</a:t>
            </a:fld>
            <a:endParaRPr lang="en-US"/>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7000" y="1143000"/>
            <a:ext cx="6858000" cy="4572000"/>
          </a:xfrm>
          <a:prstGeom prst="rect">
            <a:avLst/>
          </a:prstGeom>
        </p:spPr>
      </p:pic>
    </p:spTree>
    <p:extLst>
      <p:ext uri="{BB962C8B-B14F-4D97-AF65-F5344CB8AC3E}">
        <p14:creationId xmlns:p14="http://schemas.microsoft.com/office/powerpoint/2010/main" val="300944520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7A14DD1-29B8-EB4C-B302-1714276A13BE}"/>
              </a:ext>
            </a:extLst>
          </p:cNvPr>
          <p:cNvPicPr>
            <a:picLocks noChangeAspect="1"/>
          </p:cNvPicPr>
          <p:nvPr/>
        </p:nvPicPr>
        <p:blipFill>
          <a:blip r:embed="rId2"/>
          <a:stretch>
            <a:fillRect/>
          </a:stretch>
        </p:blipFill>
        <p:spPr>
          <a:xfrm>
            <a:off x="2667000" y="1143000"/>
            <a:ext cx="6858000" cy="4572000"/>
          </a:xfrm>
          <a:prstGeom prst="rect">
            <a:avLst/>
          </a:prstGeom>
        </p:spPr>
      </p:pic>
      <p:sp>
        <p:nvSpPr>
          <p:cNvPr id="2" name="Title 1"/>
          <p:cNvSpPr>
            <a:spLocks noGrp="1"/>
          </p:cNvSpPr>
          <p:nvPr>
            <p:ph type="title"/>
          </p:nvPr>
        </p:nvSpPr>
        <p:spPr/>
        <p:txBody>
          <a:bodyPr/>
          <a:lstStyle/>
          <a:p>
            <a:r>
              <a:rPr lang="en-US" dirty="0"/>
              <a:t>Polynomial Regression (</a:t>
            </a:r>
            <a:r>
              <a:rPr lang="en-US" dirty="0" err="1"/>
              <a:t>cont</a:t>
            </a:r>
            <a:r>
              <a:rPr lang="en-US" dirty="0"/>
              <a:t>)</a:t>
            </a:r>
          </a:p>
        </p:txBody>
      </p:sp>
      <p:sp>
        <p:nvSpPr>
          <p:cNvPr id="3" name="Slide Number Placeholder 2"/>
          <p:cNvSpPr>
            <a:spLocks noGrp="1"/>
          </p:cNvSpPr>
          <p:nvPr>
            <p:ph type="sldNum" sz="quarter" idx="12"/>
          </p:nvPr>
        </p:nvSpPr>
        <p:spPr/>
        <p:txBody>
          <a:bodyPr/>
          <a:lstStyle/>
          <a:p>
            <a:fld id="{8C616E8F-BF65-1643-9F00-FF84D0665BC6}" type="slidenum">
              <a:rPr lang="en-US" smtClean="0"/>
              <a:t>52</a:t>
            </a:fld>
            <a:endParaRPr lang="en-US"/>
          </a:p>
        </p:txBody>
      </p:sp>
    </p:spTree>
    <p:extLst>
      <p:ext uri="{BB962C8B-B14F-4D97-AF65-F5344CB8AC3E}">
        <p14:creationId xmlns:p14="http://schemas.microsoft.com/office/powerpoint/2010/main" val="379317731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Polynomial Regression (</a:t>
            </a:r>
            <a:r>
              <a:rPr lang="en-US" dirty="0" err="1"/>
              <a:t>cont</a:t>
            </a:r>
            <a:r>
              <a:rPr lang="en-US" dirty="0"/>
              <a:t>)</a:t>
            </a:r>
          </a:p>
        </p:txBody>
      </p:sp>
      <p:sp>
        <p:nvSpPr>
          <p:cNvPr id="4" name="Slide Number Placeholder 3"/>
          <p:cNvSpPr>
            <a:spLocks noGrp="1"/>
          </p:cNvSpPr>
          <p:nvPr>
            <p:ph type="sldNum" sz="quarter" idx="12"/>
          </p:nvPr>
        </p:nvSpPr>
        <p:spPr/>
        <p:txBody>
          <a:bodyPr/>
          <a:lstStyle/>
          <a:p>
            <a:fld id="{8C616E8F-BF65-1643-9F00-FF84D0665BC6}" type="slidenum">
              <a:rPr lang="en-US" smtClean="0"/>
              <a:t>53</a:t>
            </a:fld>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7000" y="1143000"/>
            <a:ext cx="6858000" cy="4572000"/>
          </a:xfrm>
          <a:prstGeom prst="rect">
            <a:avLst/>
          </a:prstGeom>
        </p:spPr>
      </p:pic>
    </p:spTree>
    <p:extLst>
      <p:ext uri="{BB962C8B-B14F-4D97-AF65-F5344CB8AC3E}">
        <p14:creationId xmlns:p14="http://schemas.microsoft.com/office/powerpoint/2010/main" val="137656430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Polynomial Regression (</a:t>
            </a:r>
            <a:r>
              <a:rPr lang="en-US" dirty="0" err="1"/>
              <a:t>cont</a:t>
            </a:r>
            <a:r>
              <a:rPr lang="en-US" dirty="0"/>
              <a:t>)</a:t>
            </a:r>
          </a:p>
        </p:txBody>
      </p:sp>
      <p:sp>
        <p:nvSpPr>
          <p:cNvPr id="3" name="Slide Number Placeholder 2"/>
          <p:cNvSpPr>
            <a:spLocks noGrp="1"/>
          </p:cNvSpPr>
          <p:nvPr>
            <p:ph type="sldNum" sz="quarter" idx="12"/>
          </p:nvPr>
        </p:nvSpPr>
        <p:spPr/>
        <p:txBody>
          <a:bodyPr/>
          <a:lstStyle/>
          <a:p>
            <a:fld id="{8C616E8F-BF65-1643-9F00-FF84D0665BC6}" type="slidenum">
              <a:rPr lang="en-US" smtClean="0"/>
              <a:t>54</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7000" y="1143000"/>
            <a:ext cx="6858000" cy="4572000"/>
          </a:xfrm>
          <a:prstGeom prst="rect">
            <a:avLst/>
          </a:prstGeom>
        </p:spPr>
      </p:pic>
    </p:spTree>
    <p:extLst>
      <p:ext uri="{BB962C8B-B14F-4D97-AF65-F5344CB8AC3E}">
        <p14:creationId xmlns:p14="http://schemas.microsoft.com/office/powerpoint/2010/main" val="34567583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Polynomial Regression (</a:t>
            </a:r>
            <a:r>
              <a:rPr lang="en-US" dirty="0" err="1"/>
              <a:t>cont</a:t>
            </a:r>
            <a:r>
              <a:rPr lang="en-US" dirty="0"/>
              <a:t>)</a:t>
            </a:r>
          </a:p>
        </p:txBody>
      </p:sp>
      <p:sp>
        <p:nvSpPr>
          <p:cNvPr id="4" name="Slide Number Placeholder 3"/>
          <p:cNvSpPr>
            <a:spLocks noGrp="1"/>
          </p:cNvSpPr>
          <p:nvPr>
            <p:ph type="sldNum" sz="quarter" idx="12"/>
          </p:nvPr>
        </p:nvSpPr>
        <p:spPr/>
        <p:txBody>
          <a:bodyPr/>
          <a:lstStyle/>
          <a:p>
            <a:fld id="{8C616E8F-BF65-1643-9F00-FF84D0665BC6}" type="slidenum">
              <a:rPr lang="en-US" smtClean="0"/>
              <a:t>55</a:t>
            </a:fld>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7000" y="1143000"/>
            <a:ext cx="6858000" cy="4572000"/>
          </a:xfrm>
          <a:prstGeom prst="rect">
            <a:avLst/>
          </a:prstGeom>
        </p:spPr>
      </p:pic>
    </p:spTree>
    <p:extLst>
      <p:ext uri="{BB962C8B-B14F-4D97-AF65-F5344CB8AC3E}">
        <p14:creationId xmlns:p14="http://schemas.microsoft.com/office/powerpoint/2010/main" val="28375919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Polynomial Regression (</a:t>
            </a:r>
            <a:r>
              <a:rPr lang="en-US" dirty="0" err="1"/>
              <a:t>cont</a:t>
            </a:r>
            <a:r>
              <a:rPr lang="en-US" dirty="0"/>
              <a:t>)</a:t>
            </a:r>
          </a:p>
        </p:txBody>
      </p:sp>
      <p:sp>
        <p:nvSpPr>
          <p:cNvPr id="3" name="Slide Number Placeholder 2"/>
          <p:cNvSpPr>
            <a:spLocks noGrp="1"/>
          </p:cNvSpPr>
          <p:nvPr>
            <p:ph type="sldNum" sz="quarter" idx="12"/>
          </p:nvPr>
        </p:nvSpPr>
        <p:spPr/>
        <p:txBody>
          <a:bodyPr/>
          <a:lstStyle/>
          <a:p>
            <a:fld id="{8C616E8F-BF65-1643-9F00-FF84D0665BC6}" type="slidenum">
              <a:rPr lang="en-US" smtClean="0"/>
              <a:t>56</a:t>
            </a:fld>
            <a:endParaRPr lang="en-US"/>
          </a:p>
        </p:txBody>
      </p:sp>
      <p:pic>
        <p:nvPicPr>
          <p:cNvPr id="16" name="Picture 1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7000" y="1143000"/>
            <a:ext cx="6858000" cy="4572000"/>
          </a:xfrm>
          <a:prstGeom prst="rect">
            <a:avLst/>
          </a:prstGeom>
        </p:spPr>
      </p:pic>
    </p:spTree>
    <p:extLst>
      <p:ext uri="{BB962C8B-B14F-4D97-AF65-F5344CB8AC3E}">
        <p14:creationId xmlns:p14="http://schemas.microsoft.com/office/powerpoint/2010/main" val="4880406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Polynomial Regression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sz="2400" dirty="0"/>
                  <a:t>The simplest non-linear model we can consider, for a response </a:t>
                </a:r>
                <a:r>
                  <a:rPr lang="en-US" sz="2400" i="1" dirty="0"/>
                  <a:t>Y</a:t>
                </a:r>
                <a:r>
                  <a:rPr lang="en-US" sz="2400" dirty="0"/>
                  <a:t> and a predictor </a:t>
                </a:r>
                <a:r>
                  <a:rPr lang="en-US" sz="2400" i="1" dirty="0"/>
                  <a:t>X</a:t>
                </a:r>
                <a:r>
                  <a:rPr lang="en-US" sz="2400" dirty="0"/>
                  <a:t>, is a polynomial model of degree </a:t>
                </a:r>
                <a:r>
                  <a:rPr lang="en-US" sz="2400" i="1" dirty="0"/>
                  <a:t>M</a:t>
                </a:r>
                <a:r>
                  <a:rPr lang="en-US" sz="2400" dirty="0"/>
                  <a:t>,</a:t>
                </a:r>
              </a:p>
              <a:p>
                <a:endParaRPr lang="en-US" sz="2400" dirty="0"/>
              </a:p>
              <a:p>
                <a:endParaRPr lang="en-US" sz="2400" dirty="0"/>
              </a:p>
              <a:p>
                <a:r>
                  <a:rPr lang="en-US" sz="2400" dirty="0"/>
                  <a:t>Just as in the case of linear regression with cross terms, polynomial regression is a special case of linear regression - we treat each </a:t>
                </a:r>
                <a14:m>
                  <m:oMath xmlns:m="http://schemas.openxmlformats.org/officeDocument/2006/math">
                    <m:sSup>
                      <m:sSupPr>
                        <m:ctrlPr>
                          <a:rPr lang="en-US" sz="2400" b="0" i="1" smtClean="0">
                            <a:latin typeface="Cambria Math" panose="02040503050406030204" pitchFamily="18" charset="0"/>
                          </a:rPr>
                        </m:ctrlPr>
                      </m:sSupPr>
                      <m:e>
                        <m:r>
                          <a:rPr lang="en-US" sz="2400" b="0" i="1" smtClean="0">
                            <a:latin typeface="Cambria Math" charset="0"/>
                          </a:rPr>
                          <m:t>𝑥</m:t>
                        </m:r>
                      </m:e>
                      <m:sup>
                        <m:r>
                          <a:rPr lang="en-US" sz="2400" b="0" i="1" smtClean="0">
                            <a:latin typeface="Cambria Math" charset="0"/>
                          </a:rPr>
                          <m:t>𝑚</m:t>
                        </m:r>
                      </m:sup>
                    </m:sSup>
                  </m:oMath>
                </a14:m>
                <a:r>
                  <a:rPr lang="en-US" sz="2400" dirty="0"/>
                  <a:t> as a separate predictor. Thus, we can write</a:t>
                </a:r>
              </a:p>
              <a:p>
                <a:endParaRPr lang="en-US" sz="2400" dirty="0"/>
              </a:p>
              <a:p>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945" t="-2305" b="-42363"/>
                </a:stretch>
              </a:blipFill>
            </p:spPr>
            <p:txBody>
              <a:bodyPr/>
              <a:lstStyle/>
              <a:p>
                <a:r>
                  <a:rPr lang="en-US">
                    <a:noFill/>
                  </a:rPr>
                  <a:t> </a:t>
                </a:r>
              </a:p>
            </p:txBody>
          </p:sp>
        </mc:Fallback>
      </mc:AlternateContent>
      <p:sp>
        <p:nvSpPr>
          <p:cNvPr id="6" name="Slide Number Placeholder 5"/>
          <p:cNvSpPr>
            <a:spLocks noGrp="1"/>
          </p:cNvSpPr>
          <p:nvPr>
            <p:ph type="sldNum" sz="quarter" idx="12"/>
          </p:nvPr>
        </p:nvSpPr>
        <p:spPr/>
        <p:txBody>
          <a:bodyPr/>
          <a:lstStyle/>
          <a:p>
            <a:fld id="{81B7CCDB-6D39-0547-B7B3-C80E39D6513A}" type="slidenum">
              <a:rPr lang="en-US" smtClean="0"/>
              <a:t>57</a:t>
            </a:fld>
            <a:endParaRPr lang="en-US"/>
          </a:p>
        </p:txBody>
      </p:sp>
      <p:pic>
        <p:nvPicPr>
          <p:cNvPr id="4" name="Picture 3"/>
          <p:cNvPicPr>
            <a:picLocks noChangeAspect="1"/>
          </p:cNvPicPr>
          <p:nvPr/>
        </p:nvPicPr>
        <p:blipFill>
          <a:blip r:embed="rId3"/>
          <a:stretch>
            <a:fillRect/>
          </a:stretch>
        </p:blipFill>
        <p:spPr>
          <a:xfrm>
            <a:off x="2159000" y="2233329"/>
            <a:ext cx="6299200" cy="416560"/>
          </a:xfrm>
          <a:prstGeom prst="rect">
            <a:avLst/>
          </a:prstGeom>
        </p:spPr>
      </p:pic>
      <p:pic>
        <p:nvPicPr>
          <p:cNvPr id="5" name="Picture 4"/>
          <p:cNvPicPr>
            <a:picLocks noChangeAspect="1"/>
          </p:cNvPicPr>
          <p:nvPr/>
        </p:nvPicPr>
        <p:blipFill>
          <a:blip r:embed="rId4"/>
          <a:stretch>
            <a:fillRect/>
          </a:stretch>
        </p:blipFill>
        <p:spPr>
          <a:xfrm>
            <a:off x="971550" y="4215956"/>
            <a:ext cx="10248900" cy="1866900"/>
          </a:xfrm>
          <a:prstGeom prst="rect">
            <a:avLst/>
          </a:prstGeom>
        </p:spPr>
      </p:pic>
    </p:spTree>
    <p:extLst>
      <p:ext uri="{BB962C8B-B14F-4D97-AF65-F5344CB8AC3E}">
        <p14:creationId xmlns:p14="http://schemas.microsoft.com/office/powerpoint/2010/main" val="114306661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Polynomial Regression is Multiple Regression!</a:t>
            </a:r>
          </a:p>
        </p:txBody>
      </p:sp>
      <p:sp>
        <p:nvSpPr>
          <p:cNvPr id="4" name="Slide Number Placeholder 3"/>
          <p:cNvSpPr>
            <a:spLocks noGrp="1"/>
          </p:cNvSpPr>
          <p:nvPr>
            <p:ph type="sldNum" sz="quarter" idx="12"/>
          </p:nvPr>
        </p:nvSpPr>
        <p:spPr/>
        <p:txBody>
          <a:bodyPr/>
          <a:lstStyle/>
          <a:p>
            <a:fld id="{8C616E8F-BF65-1643-9F00-FF84D0665BC6}" type="slidenum">
              <a:rPr lang="en-US" smtClean="0"/>
              <a:t>58</a:t>
            </a:fld>
            <a:endParaRPr lang="en-US"/>
          </a:p>
        </p:txBody>
      </p:sp>
      <p:grpSp>
        <p:nvGrpSpPr>
          <p:cNvPr id="9" name="Group 8"/>
          <p:cNvGrpSpPr/>
          <p:nvPr/>
        </p:nvGrpSpPr>
        <p:grpSpPr>
          <a:xfrm>
            <a:off x="1378963" y="1626474"/>
            <a:ext cx="9681210" cy="1733550"/>
            <a:chOff x="1255395" y="1733106"/>
            <a:chExt cx="9681210" cy="1733550"/>
          </a:xfrm>
        </p:grpSpPr>
        <p:pic>
          <p:nvPicPr>
            <p:cNvPr id="7" name="Picture 6"/>
            <p:cNvPicPr>
              <a:picLocks noChangeAspect="1"/>
            </p:cNvPicPr>
            <p:nvPr/>
          </p:nvPicPr>
          <p:blipFill>
            <a:blip r:embed="rId2"/>
            <a:stretch>
              <a:fillRect/>
            </a:stretch>
          </p:blipFill>
          <p:spPr>
            <a:xfrm>
              <a:off x="1255395" y="1733106"/>
              <a:ext cx="9681210" cy="1733550"/>
            </a:xfrm>
            <a:prstGeom prst="rect">
              <a:avLst/>
            </a:prstGeom>
          </p:spPr>
        </p:pic>
        <p:sp>
          <p:nvSpPr>
            <p:cNvPr id="8" name="TextBox 7"/>
            <p:cNvSpPr txBox="1"/>
            <p:nvPr/>
          </p:nvSpPr>
          <p:spPr>
            <a:xfrm>
              <a:off x="2563586" y="2959301"/>
              <a:ext cx="159078" cy="369332"/>
            </a:xfrm>
            <a:prstGeom prst="rect">
              <a:avLst/>
            </a:prstGeom>
            <a:solidFill>
              <a:srgbClr val="F9F9F9"/>
            </a:solidFill>
          </p:spPr>
          <p:txBody>
            <a:bodyPr wrap="square" rtlCol="0">
              <a:spAutoFit/>
            </a:bodyPr>
            <a:lstStyle/>
            <a:p>
              <a:pPr algn="ctr"/>
              <a:r>
                <a:rPr lang="en-US" i="1" dirty="0">
                  <a:latin typeface="Cambria Math" charset="0"/>
                  <a:ea typeface="Cambria Math" charset="0"/>
                  <a:cs typeface="Cambria Math" charset="0"/>
                </a:rPr>
                <a:t>n</a:t>
              </a:r>
            </a:p>
          </p:txBody>
        </p:sp>
      </p:grpSp>
      <p:sp>
        <p:nvSpPr>
          <p:cNvPr id="10" name="TextBox 9"/>
          <p:cNvSpPr txBox="1"/>
          <p:nvPr/>
        </p:nvSpPr>
        <p:spPr>
          <a:xfrm>
            <a:off x="838200" y="1039249"/>
            <a:ext cx="3071867" cy="523220"/>
          </a:xfrm>
          <a:prstGeom prst="rect">
            <a:avLst/>
          </a:prstGeom>
          <a:noFill/>
        </p:spPr>
        <p:txBody>
          <a:bodyPr wrap="none" rtlCol="0">
            <a:spAutoFit/>
          </a:bodyPr>
          <a:lstStyle/>
          <a:p>
            <a:r>
              <a:rPr lang="en-US" sz="2800" dirty="0">
                <a:solidFill>
                  <a:schemeClr val="tx1">
                    <a:lumMod val="75000"/>
                    <a:lumOff val="25000"/>
                  </a:schemeClr>
                </a:solidFill>
                <a:latin typeface="Karla" charset="0"/>
                <a:ea typeface="Karla" charset="0"/>
                <a:cs typeface="Karla" charset="0"/>
              </a:rPr>
              <a:t>Multiple Regression</a:t>
            </a:r>
          </a:p>
        </p:txBody>
      </p:sp>
      <p:grpSp>
        <p:nvGrpSpPr>
          <p:cNvPr id="12" name="Group 11"/>
          <p:cNvGrpSpPr/>
          <p:nvPr/>
        </p:nvGrpSpPr>
        <p:grpSpPr>
          <a:xfrm>
            <a:off x="838200" y="3677976"/>
            <a:ext cx="10131063" cy="2404872"/>
            <a:chOff x="838200" y="3677976"/>
            <a:chExt cx="10131063" cy="2404880"/>
          </a:xfrm>
        </p:grpSpPr>
        <p:pic>
          <p:nvPicPr>
            <p:cNvPr id="5" name="Picture 4"/>
            <p:cNvPicPr>
              <a:picLocks noChangeAspect="1"/>
            </p:cNvPicPr>
            <p:nvPr/>
          </p:nvPicPr>
          <p:blipFill>
            <a:blip r:embed="rId3"/>
            <a:stretch>
              <a:fillRect/>
            </a:stretch>
          </p:blipFill>
          <p:spPr>
            <a:xfrm>
              <a:off x="1167498" y="4297404"/>
              <a:ext cx="9801765" cy="1785452"/>
            </a:xfrm>
            <a:prstGeom prst="rect">
              <a:avLst/>
            </a:prstGeom>
          </p:spPr>
        </p:pic>
        <p:sp>
          <p:nvSpPr>
            <p:cNvPr id="11" name="TextBox 10"/>
            <p:cNvSpPr txBox="1"/>
            <p:nvPr/>
          </p:nvSpPr>
          <p:spPr>
            <a:xfrm>
              <a:off x="838200" y="3677976"/>
              <a:ext cx="2803973" cy="523220"/>
            </a:xfrm>
            <a:prstGeom prst="rect">
              <a:avLst/>
            </a:prstGeom>
            <a:noFill/>
          </p:spPr>
          <p:txBody>
            <a:bodyPr wrap="none" rtlCol="0">
              <a:spAutoFit/>
            </a:bodyPr>
            <a:lstStyle/>
            <a:p>
              <a:r>
                <a:rPr lang="en-US" sz="2800" dirty="0">
                  <a:solidFill>
                    <a:schemeClr val="tx1">
                      <a:lumMod val="75000"/>
                      <a:lumOff val="25000"/>
                    </a:schemeClr>
                  </a:solidFill>
                  <a:latin typeface="Karla" charset="0"/>
                  <a:ea typeface="Karla" charset="0"/>
                  <a:cs typeface="Karla" charset="0"/>
                </a:rPr>
                <a:t>Poly-Regression</a:t>
              </a:r>
            </a:p>
          </p:txBody>
        </p:sp>
      </p:grpSp>
      <p:grpSp>
        <p:nvGrpSpPr>
          <p:cNvPr id="17" name="Group 16"/>
          <p:cNvGrpSpPr/>
          <p:nvPr/>
        </p:nvGrpSpPr>
        <p:grpSpPr>
          <a:xfrm>
            <a:off x="6939644" y="1562469"/>
            <a:ext cx="816428" cy="3133658"/>
            <a:chOff x="5421086" y="1562469"/>
            <a:chExt cx="816428" cy="3133658"/>
          </a:xfrm>
        </p:grpSpPr>
        <p:sp>
          <p:nvSpPr>
            <p:cNvPr id="13" name="Oval 12"/>
            <p:cNvSpPr/>
            <p:nvPr/>
          </p:nvSpPr>
          <p:spPr>
            <a:xfrm>
              <a:off x="5421086" y="1562469"/>
              <a:ext cx="816428" cy="494931"/>
            </a:xfrm>
            <a:prstGeom prst="ellipse">
              <a:avLst/>
            </a:prstGeom>
            <a:noFill/>
            <a:ln w="254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5421086" y="4201196"/>
              <a:ext cx="816428" cy="494931"/>
            </a:xfrm>
            <a:prstGeom prst="ellipse">
              <a:avLst/>
            </a:prstGeom>
            <a:noFill/>
            <a:ln w="254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6" name="Straight Arrow Connector 15"/>
            <p:cNvCxnSpPr>
              <a:stCxn id="13" idx="4"/>
              <a:endCxn id="14" idx="0"/>
            </p:cNvCxnSpPr>
            <p:nvPr/>
          </p:nvCxnSpPr>
          <p:spPr>
            <a:xfrm>
              <a:off x="5829300" y="2057400"/>
              <a:ext cx="0" cy="2143796"/>
            </a:xfrm>
            <a:prstGeom prst="straightConnector1">
              <a:avLst/>
            </a:prstGeom>
            <a:ln w="28575">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009642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Lecture Outline </a:t>
            </a:r>
            <a:br>
              <a:rPr lang="en-US" dirty="0"/>
            </a:b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19128" y="840932"/>
                <a:ext cx="10102809" cy="5331268"/>
              </a:xfrm>
              <a:noFill/>
              <a:ln w="12700">
                <a:noFill/>
              </a:ln>
              <a:effectLst/>
            </p:spPr>
            <p:txBody>
              <a:bodyPr/>
              <a:lstStyle/>
              <a:p>
                <a:pPr>
                  <a:spcBef>
                    <a:spcPts val="600"/>
                  </a:spcBef>
                </a:pPr>
                <a:r>
                  <a:rPr lang="en-US" sz="2400" dirty="0">
                    <a:solidFill>
                      <a:schemeClr val="bg1">
                        <a:lumMod val="65000"/>
                      </a:schemeClr>
                    </a:solidFill>
                  </a:rPr>
                  <a:t>Brief Recap </a:t>
                </a:r>
              </a:p>
              <a:p>
                <a:pPr>
                  <a:spcBef>
                    <a:spcPts val="600"/>
                  </a:spcBef>
                </a:pPr>
                <a:r>
                  <a:rPr lang="en-US" sz="2400" dirty="0">
                    <a:solidFill>
                      <a:schemeClr val="bg1">
                        <a:lumMod val="65000"/>
                      </a:schemeClr>
                    </a:solidFill>
                  </a:rPr>
                  <a:t>How well do we know </a:t>
                </a:r>
                <a14:m>
                  <m:oMath xmlns:m="http://schemas.openxmlformats.org/officeDocument/2006/math">
                    <m:acc>
                      <m:accPr>
                        <m:chr m:val="̂"/>
                        <m:ctrlPr>
                          <a:rPr lang="en-US" sz="2400" i="1">
                            <a:solidFill>
                              <a:schemeClr val="bg1">
                                <a:lumMod val="65000"/>
                              </a:schemeClr>
                            </a:solidFill>
                            <a:latin typeface="Cambria Math" panose="02040503050406030204" pitchFamily="18" charset="0"/>
                          </a:rPr>
                        </m:ctrlPr>
                      </m:accPr>
                      <m:e>
                        <m:r>
                          <a:rPr lang="en-US" sz="2400" i="1">
                            <a:solidFill>
                              <a:schemeClr val="bg1">
                                <a:lumMod val="65000"/>
                              </a:schemeClr>
                            </a:solidFill>
                            <a:latin typeface="Cambria Math" charset="0"/>
                          </a:rPr>
                          <m:t>𝑓</m:t>
                        </m:r>
                      </m:e>
                    </m:acc>
                  </m:oMath>
                </a14:m>
                <a:r>
                  <a:rPr lang="en-US" sz="2400" dirty="0">
                    <a:solidFill>
                      <a:schemeClr val="bg1">
                        <a:lumMod val="65000"/>
                      </a:schemeClr>
                    </a:solidFill>
                  </a:rPr>
                  <a:t> </a:t>
                </a:r>
              </a:p>
              <a:p>
                <a:pPr>
                  <a:spcBef>
                    <a:spcPts val="600"/>
                  </a:spcBef>
                </a:pPr>
                <a:r>
                  <a:rPr lang="en-US" sz="2400" dirty="0">
                    <a:solidFill>
                      <a:schemeClr val="bg1">
                        <a:lumMod val="65000"/>
                      </a:schemeClr>
                    </a:solidFill>
                  </a:rPr>
                  <a:t>	    Confidence and Prediction Intervals around our </a:t>
                </a:r>
                <a14:m>
                  <m:oMath xmlns:m="http://schemas.openxmlformats.org/officeDocument/2006/math">
                    <m:acc>
                      <m:accPr>
                        <m:chr m:val="̂"/>
                        <m:ctrlPr>
                          <a:rPr lang="en-US" sz="2400" i="1">
                            <a:solidFill>
                              <a:schemeClr val="bg1">
                                <a:lumMod val="65000"/>
                              </a:schemeClr>
                            </a:solidFill>
                            <a:latin typeface="Cambria Math" panose="02040503050406030204" pitchFamily="18" charset="0"/>
                          </a:rPr>
                        </m:ctrlPr>
                      </m:accPr>
                      <m:e>
                        <m:r>
                          <a:rPr lang="en-US" sz="2400" i="1">
                            <a:solidFill>
                              <a:schemeClr val="bg1">
                                <a:lumMod val="65000"/>
                              </a:schemeClr>
                            </a:solidFill>
                            <a:latin typeface="Cambria Math" charset="0"/>
                          </a:rPr>
                          <m:t>𝑓</m:t>
                        </m:r>
                      </m:e>
                    </m:acc>
                    <m:r>
                      <a:rPr lang="en-US" sz="2400" i="1">
                        <a:solidFill>
                          <a:schemeClr val="bg1">
                            <a:lumMod val="65000"/>
                          </a:schemeClr>
                        </a:solidFill>
                        <a:latin typeface="Cambria Math" charset="0"/>
                      </a:rPr>
                      <m:t> </m:t>
                    </m:r>
                  </m:oMath>
                </a14:m>
                <a:endParaRPr lang="en-US" sz="2400" dirty="0">
                  <a:solidFill>
                    <a:schemeClr val="bg1">
                      <a:lumMod val="65000"/>
                    </a:schemeClr>
                  </a:solidFill>
                </a:endParaRPr>
              </a:p>
              <a:p>
                <a:pPr>
                  <a:spcBef>
                    <a:spcPts val="600"/>
                  </a:spcBef>
                </a:pPr>
                <a:r>
                  <a:rPr lang="en-US" sz="2400" dirty="0">
                    <a:solidFill>
                      <a:schemeClr val="bg1">
                        <a:lumMod val="65000"/>
                      </a:schemeClr>
                    </a:solidFill>
                    <a:latin typeface="Karla" charset="0"/>
                    <a:ea typeface="Karla" charset="0"/>
                    <a:cs typeface="Karla" charset="0"/>
                  </a:rPr>
                  <a:t>Multiple Regression</a:t>
                </a:r>
              </a:p>
              <a:p>
                <a:pPr lvl="1" indent="0">
                  <a:spcBef>
                    <a:spcPts val="600"/>
                  </a:spcBef>
                  <a:buNone/>
                </a:pPr>
                <a:r>
                  <a:rPr lang="en-US" dirty="0">
                    <a:solidFill>
                      <a:schemeClr val="bg1">
                        <a:lumMod val="65000"/>
                      </a:schemeClr>
                    </a:solidFill>
                    <a:latin typeface="Karla" charset="0"/>
                    <a:ea typeface="Karla" charset="0"/>
                    <a:cs typeface="Karla" charset="0"/>
                  </a:rPr>
                  <a:t>Formulation using Linear Algebra</a:t>
                </a:r>
              </a:p>
              <a:p>
                <a:pPr>
                  <a:spcBef>
                    <a:spcPts val="600"/>
                  </a:spcBef>
                </a:pPr>
                <a:r>
                  <a:rPr lang="en-US" sz="2400" dirty="0">
                    <a:solidFill>
                      <a:schemeClr val="bg1">
                        <a:lumMod val="65000"/>
                      </a:schemeClr>
                    </a:solidFill>
                    <a:latin typeface="Karla" charset="0"/>
                    <a:ea typeface="Karla" charset="0"/>
                    <a:cs typeface="Karla" charset="0"/>
                  </a:rPr>
                  <a:t>Categorical Predictors</a:t>
                </a:r>
              </a:p>
              <a:p>
                <a:pPr>
                  <a:spcBef>
                    <a:spcPts val="600"/>
                  </a:spcBef>
                </a:pPr>
                <a:r>
                  <a:rPr lang="en-US" sz="2400" dirty="0">
                    <a:solidFill>
                      <a:schemeClr val="bg1">
                        <a:lumMod val="65000"/>
                      </a:schemeClr>
                    </a:solidFill>
                    <a:latin typeface="Karla" charset="0"/>
                    <a:ea typeface="Karla" charset="0"/>
                    <a:cs typeface="Karla" charset="0"/>
                  </a:rPr>
                  <a:t>Interaction Terms </a:t>
                </a:r>
              </a:p>
              <a:p>
                <a:pPr>
                  <a:spcBef>
                    <a:spcPts val="600"/>
                  </a:spcBef>
                </a:pPr>
                <a:r>
                  <a:rPr lang="en-US" sz="2400" dirty="0">
                    <a:solidFill>
                      <a:schemeClr val="bg1">
                        <a:lumMod val="65000"/>
                      </a:schemeClr>
                    </a:solidFill>
                    <a:latin typeface="Karla" charset="0"/>
                    <a:ea typeface="Karla" charset="0"/>
                    <a:cs typeface="Karla" charset="0"/>
                  </a:rPr>
                  <a:t>Polynomial Regression </a:t>
                </a:r>
              </a:p>
              <a:p>
                <a:pPr lvl="1" indent="0">
                  <a:spcBef>
                    <a:spcPts val="600"/>
                  </a:spcBef>
                  <a:buNone/>
                </a:pPr>
                <a:r>
                  <a:rPr lang="en-US" dirty="0">
                    <a:solidFill>
                      <a:schemeClr val="bg1">
                        <a:lumMod val="65000"/>
                      </a:schemeClr>
                    </a:solidFill>
                    <a:latin typeface="Karla" charset="0"/>
                    <a:ea typeface="Karla" charset="0"/>
                    <a:cs typeface="Karla" charset="0"/>
                  </a:rPr>
                  <a:t>Linear Algebra Formulation</a:t>
                </a:r>
              </a:p>
              <a:p>
                <a:pPr>
                  <a:spcBef>
                    <a:spcPts val="600"/>
                  </a:spcBef>
                </a:pPr>
                <a:r>
                  <a:rPr lang="en-US" sz="2400" b="1" dirty="0">
                    <a:solidFill>
                      <a:schemeClr val="tx1"/>
                    </a:solidFill>
                    <a:latin typeface="Karla" charset="0"/>
                    <a:ea typeface="Karla" charset="0"/>
                    <a:cs typeface="Karla" charset="0"/>
                  </a:rPr>
                  <a:t>Overfitting</a:t>
                </a:r>
              </a:p>
              <a:p>
                <a:pPr>
                  <a:spcBef>
                    <a:spcPts val="600"/>
                  </a:spcBef>
                </a:pPr>
                <a:r>
                  <a:rPr lang="en-US" sz="2400" dirty="0">
                    <a:solidFill>
                      <a:schemeClr val="bg1">
                        <a:lumMod val="65000"/>
                      </a:schemeClr>
                    </a:solidFill>
                    <a:latin typeface="Karla" charset="0"/>
                    <a:ea typeface="Karla" charset="0"/>
                    <a:cs typeface="Karla" charset="0"/>
                  </a:rPr>
                  <a:t>Variable Selection</a:t>
                </a:r>
              </a:p>
              <a:p>
                <a:pPr>
                  <a:spcBef>
                    <a:spcPts val="600"/>
                  </a:spcBef>
                </a:pPr>
                <a:r>
                  <a:rPr lang="en-US" sz="2400" dirty="0">
                    <a:solidFill>
                      <a:schemeClr val="bg1">
                        <a:lumMod val="65000"/>
                      </a:schemeClr>
                    </a:solidFill>
                    <a:latin typeface="Karla" charset="0"/>
                    <a:ea typeface="Karla" charset="0"/>
                    <a:cs typeface="Karla" charset="0"/>
                  </a:rPr>
                  <a:t>Bias vs. Variance</a:t>
                </a:r>
              </a:p>
              <a:p>
                <a:pPr>
                  <a:spcBef>
                    <a:spcPts val="600"/>
                  </a:spcBef>
                </a:pPr>
                <a:endParaRPr lang="en-US" sz="2400" dirty="0">
                  <a:solidFill>
                    <a:schemeClr val="bg1">
                      <a:lumMod val="65000"/>
                    </a:schemeClr>
                  </a:solidFill>
                  <a:latin typeface="Karla" charset="0"/>
                  <a:ea typeface="Karla" charset="0"/>
                  <a:cs typeface="Karla" charset="0"/>
                </a:endParaRPr>
              </a:p>
              <a:p>
                <a:pPr>
                  <a:spcBef>
                    <a:spcPts val="600"/>
                  </a:spcBef>
                </a:pPr>
                <a:endParaRPr lang="en-US" sz="2400" dirty="0">
                  <a:solidFill>
                    <a:schemeClr val="bg1">
                      <a:lumMod val="65000"/>
                    </a:schemeClr>
                  </a:solidFill>
                  <a:latin typeface="Karla" charset="0"/>
                  <a:ea typeface="Karla" charset="0"/>
                  <a:cs typeface="Karla"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19128" y="840932"/>
                <a:ext cx="10102809" cy="5331268"/>
              </a:xfrm>
              <a:blipFill>
                <a:blip r:embed="rId2"/>
                <a:stretch>
                  <a:fillRect l="-753" t="-713" b="-3088"/>
                </a:stretch>
              </a:blipFill>
              <a:ln w="12700">
                <a:noFill/>
              </a:ln>
              <a:effectLst/>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59</a:t>
            </a:fld>
            <a:endParaRPr lang="en-US"/>
          </a:p>
        </p:txBody>
      </p:sp>
    </p:spTree>
    <p:extLst>
      <p:ext uri="{BB962C8B-B14F-4D97-AF65-F5344CB8AC3E}">
        <p14:creationId xmlns:p14="http://schemas.microsoft.com/office/powerpoint/2010/main" val="1919276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 from last lecture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sz="2400" b="0" dirty="0">
                    <a:latin typeface="Cambria Math" charset="0"/>
                  </a:rPr>
                  <a:t>We acknowledge that because there are errors in measurements and a limited sample, there is an inherent uncertainty in the estimation of </a:t>
                </a:r>
                <a14:m>
                  <m:oMath xmlns:m="http://schemas.openxmlformats.org/officeDocument/2006/math">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charset="0"/>
                              </a:rPr>
                              <m:t>𝛽</m:t>
                            </m:r>
                          </m:e>
                        </m:acc>
                      </m:e>
                      <m:sub>
                        <m:r>
                          <a:rPr lang="en-US" sz="2400" i="1">
                            <a:latin typeface="Cambria Math" charset="0"/>
                          </a:rPr>
                          <m:t>0</m:t>
                        </m:r>
                      </m:sub>
                    </m:sSub>
                    <m:r>
                      <a:rPr lang="en-US" sz="2400" i="1">
                        <a:latin typeface="Cambria Math" charset="0"/>
                      </a:rPr>
                      <m:t>,</m:t>
                    </m:r>
                    <m:sSub>
                      <m:sSubPr>
                        <m:ctrlPr>
                          <a:rPr lang="en-US" sz="2400" i="1" smtClean="0">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charset="0"/>
                              </a:rPr>
                              <m:t>𝛽</m:t>
                            </m:r>
                          </m:e>
                        </m:acc>
                      </m:e>
                      <m:sub>
                        <m:r>
                          <a:rPr lang="en-US" sz="2400" i="1">
                            <a:latin typeface="Cambria Math" charset="0"/>
                          </a:rPr>
                          <m:t>1</m:t>
                        </m:r>
                      </m:sub>
                    </m:sSub>
                    <m:r>
                      <a:rPr lang="en-US" sz="2400" b="0" i="1" smtClean="0">
                        <a:latin typeface="Cambria Math" charset="0"/>
                      </a:rPr>
                      <m:t>.</m:t>
                    </m:r>
                  </m:oMath>
                </a14:m>
                <a:endParaRPr lang="en-US" sz="2400" b="0" i="1" dirty="0">
                  <a:latin typeface="Cambria Math" charset="0"/>
                </a:endParaRPr>
              </a:p>
              <a:p>
                <a:r>
                  <a:rPr lang="en-US" sz="2400" dirty="0">
                    <a:latin typeface="Cambria Math" charset="0"/>
                  </a:rPr>
                  <a:t>We used probability theory to determine the distributions of </a:t>
                </a:r>
                <a14:m>
                  <m:oMath xmlns:m="http://schemas.openxmlformats.org/officeDocument/2006/math">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charset="0"/>
                              </a:rPr>
                              <m:t>𝛽</m:t>
                            </m:r>
                          </m:e>
                        </m:acc>
                      </m:e>
                      <m:sub>
                        <m:r>
                          <a:rPr lang="en-US" sz="2400" i="1">
                            <a:latin typeface="Cambria Math" charset="0"/>
                          </a:rPr>
                          <m:t>0</m:t>
                        </m:r>
                      </m:sub>
                    </m:sSub>
                    <m:r>
                      <a:rPr lang="en-US" sz="2400" i="1">
                        <a:latin typeface="Cambria Math" charset="0"/>
                      </a:rPr>
                      <m:t>,</m:t>
                    </m:r>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charset="0"/>
                              </a:rPr>
                              <m:t>𝛽</m:t>
                            </m:r>
                          </m:e>
                        </m:acc>
                      </m:e>
                      <m:sub>
                        <m:r>
                          <a:rPr lang="en-US" sz="2400" i="1">
                            <a:latin typeface="Cambria Math" charset="0"/>
                          </a:rPr>
                          <m:t>1</m:t>
                        </m:r>
                      </m:sub>
                    </m:sSub>
                  </m:oMath>
                </a14:m>
                <a:endParaRPr lang="en-US" sz="2400" b="0" i="1" dirty="0">
                  <a:latin typeface="Cambria Math" charset="0"/>
                </a:endParaRPr>
              </a:p>
              <a:p>
                <a:endParaRPr lang="en-US" sz="2400" i="1" dirty="0">
                  <a:latin typeface="Cambria Math" charset="0"/>
                </a:endParaRPr>
              </a:p>
              <a:p>
                <a:endParaRPr lang="en-US" sz="2400" b="0" i="1" dirty="0">
                  <a:latin typeface="Cambria Math" charset="0"/>
                </a:endParaRPr>
              </a:p>
              <a:p>
                <a:endParaRPr lang="en-US" sz="2400" i="1" dirty="0">
                  <a:latin typeface="Cambria Math" charset="0"/>
                </a:endParaRPr>
              </a:p>
              <a:p>
                <a:endParaRPr lang="en-US" sz="2400" b="0" i="1" dirty="0">
                  <a:latin typeface="Cambria Math" charset="0"/>
                </a:endParaRPr>
              </a:p>
              <a:p>
                <a:endParaRPr lang="en-US" sz="2400" i="1" dirty="0">
                  <a:latin typeface="Cambria Math" charset="0"/>
                </a:endParaRPr>
              </a:p>
              <a:p>
                <a:endParaRPr lang="en-US" sz="2400" b="0" i="1" dirty="0">
                  <a:latin typeface="Cambria Math" charset="0"/>
                </a:endParaRPr>
              </a:p>
              <a:p>
                <a:r>
                  <a:rPr lang="en-US" sz="2400" dirty="0">
                    <a:latin typeface="Cambria Math" charset="0"/>
                  </a:rPr>
                  <a:t>*Note: </a:t>
                </a:r>
                <a14:m>
                  <m:oMath xmlns:m="http://schemas.openxmlformats.org/officeDocument/2006/math">
                    <m:sSup>
                      <m:sSupPr>
                        <m:ctrlPr>
                          <a:rPr lang="en-US" sz="2400" i="1">
                            <a:solidFill>
                              <a:schemeClr val="tx1">
                                <a:lumMod val="75000"/>
                                <a:lumOff val="25000"/>
                              </a:schemeClr>
                            </a:solidFill>
                            <a:latin typeface="Cambria Math" panose="02040503050406030204" pitchFamily="18" charset="0"/>
                          </a:rPr>
                        </m:ctrlPr>
                      </m:sSupPr>
                      <m:e>
                        <m:r>
                          <a:rPr lang="en-US" sz="2400" i="1">
                            <a:solidFill>
                              <a:schemeClr val="tx1">
                                <a:lumMod val="75000"/>
                                <a:lumOff val="25000"/>
                              </a:schemeClr>
                            </a:solidFill>
                            <a:latin typeface="Cambria Math" panose="02040503050406030204" pitchFamily="18" charset="0"/>
                          </a:rPr>
                          <m:t>𝜎</m:t>
                        </m:r>
                      </m:e>
                      <m:sup>
                        <m:r>
                          <a:rPr lang="en-US" sz="2400" i="1">
                            <a:solidFill>
                              <a:schemeClr val="tx1">
                                <a:lumMod val="75000"/>
                                <a:lumOff val="25000"/>
                              </a:schemeClr>
                            </a:solidFill>
                            <a:latin typeface="Cambria Math" panose="02040503050406030204" pitchFamily="18" charset="0"/>
                          </a:rPr>
                          <m:t>2</m:t>
                        </m:r>
                      </m:sup>
                    </m:sSup>
                  </m:oMath>
                </a14:m>
                <a:r>
                  <a:rPr lang="en-US" sz="2400" b="0" dirty="0">
                    <a:latin typeface="Cambria Math" charset="0"/>
                  </a:rPr>
                  <a:t> can be estimated (unbiased) with: </a:t>
                </a:r>
                <a14:m>
                  <m:oMath xmlns:m="http://schemas.openxmlformats.org/officeDocument/2006/math">
                    <m:sSup>
                      <m:sSupPr>
                        <m:ctrlPr>
                          <a:rPr lang="en-US" sz="2400" i="1">
                            <a:solidFill>
                              <a:schemeClr val="tx1">
                                <a:lumMod val="75000"/>
                                <a:lumOff val="25000"/>
                              </a:schemeClr>
                            </a:solidFill>
                            <a:latin typeface="Cambria Math" panose="02040503050406030204" pitchFamily="18" charset="0"/>
                          </a:rPr>
                        </m:ctrlPr>
                      </m:sSupPr>
                      <m:e>
                        <m:acc>
                          <m:accPr>
                            <m:chr m:val="̂"/>
                            <m:ctrlPr>
                              <a:rPr lang="en-US" sz="2400" b="0" i="1" dirty="0" smtClean="0">
                                <a:solidFill>
                                  <a:schemeClr val="tx1">
                                    <a:lumMod val="75000"/>
                                    <a:lumOff val="25000"/>
                                  </a:schemeClr>
                                </a:solidFill>
                                <a:latin typeface="Cambria Math" panose="02040503050406030204" pitchFamily="18" charset="0"/>
                              </a:rPr>
                            </m:ctrlPr>
                          </m:accPr>
                          <m:e>
                            <m:r>
                              <a:rPr lang="en-US" sz="2400" i="1">
                                <a:solidFill>
                                  <a:schemeClr val="tx1">
                                    <a:lumMod val="75000"/>
                                    <a:lumOff val="25000"/>
                                  </a:schemeClr>
                                </a:solidFill>
                                <a:latin typeface="Cambria Math" panose="02040503050406030204" pitchFamily="18" charset="0"/>
                              </a:rPr>
                              <m:t>𝜎</m:t>
                            </m:r>
                          </m:e>
                        </m:acc>
                      </m:e>
                      <m:sup>
                        <m:r>
                          <a:rPr lang="en-US" sz="2400" i="1">
                            <a:solidFill>
                              <a:schemeClr val="tx1">
                                <a:lumMod val="75000"/>
                                <a:lumOff val="25000"/>
                              </a:schemeClr>
                            </a:solidFill>
                            <a:latin typeface="Cambria Math" panose="02040503050406030204" pitchFamily="18" charset="0"/>
                          </a:rPr>
                          <m:t>2</m:t>
                        </m:r>
                      </m:sup>
                    </m:sSup>
                    <m:r>
                      <a:rPr lang="en-US" sz="2400" b="0" i="1" smtClean="0">
                        <a:solidFill>
                          <a:schemeClr val="tx1">
                            <a:lumMod val="75000"/>
                            <a:lumOff val="25000"/>
                          </a:schemeClr>
                        </a:solidFill>
                        <a:latin typeface="Cambria Math" panose="02040503050406030204" pitchFamily="18" charset="0"/>
                      </a:rPr>
                      <m:t>=</m:t>
                    </m:r>
                    <m:rad>
                      <m:radPr>
                        <m:degHide m:val="on"/>
                        <m:ctrlPr>
                          <a:rPr lang="en-US" sz="2400" b="0" i="1" smtClean="0">
                            <a:solidFill>
                              <a:schemeClr val="tx1">
                                <a:lumMod val="75000"/>
                                <a:lumOff val="25000"/>
                              </a:schemeClr>
                            </a:solidFill>
                            <a:latin typeface="Cambria Math" panose="02040503050406030204" pitchFamily="18" charset="0"/>
                          </a:rPr>
                        </m:ctrlPr>
                      </m:radPr>
                      <m:deg/>
                      <m:e>
                        <m:f>
                          <m:fPr>
                            <m:ctrlPr>
                              <a:rPr lang="en-US" sz="2400" b="0" i="1" smtClean="0">
                                <a:solidFill>
                                  <a:schemeClr val="tx1">
                                    <a:lumMod val="75000"/>
                                    <a:lumOff val="25000"/>
                                  </a:schemeClr>
                                </a:solidFill>
                                <a:latin typeface="Cambria Math" panose="02040503050406030204" pitchFamily="18" charset="0"/>
                              </a:rPr>
                            </m:ctrlPr>
                          </m:fPr>
                          <m:num>
                            <m:nary>
                              <m:naryPr>
                                <m:chr m:val="∑"/>
                                <m:subHide m:val="on"/>
                                <m:supHide m:val="on"/>
                                <m:ctrlPr>
                                  <a:rPr lang="en-US" sz="2400" b="0" i="1" smtClean="0">
                                    <a:solidFill>
                                      <a:schemeClr val="tx1">
                                        <a:lumMod val="75000"/>
                                        <a:lumOff val="25000"/>
                                      </a:schemeClr>
                                    </a:solidFill>
                                    <a:latin typeface="Cambria Math" panose="02040503050406030204" pitchFamily="18" charset="0"/>
                                  </a:rPr>
                                </m:ctrlPr>
                              </m:naryPr>
                              <m:sub/>
                              <m:sup/>
                              <m:e>
                                <m:sSup>
                                  <m:sSupPr>
                                    <m:ctrlPr>
                                      <a:rPr lang="en-US" sz="2400" b="0" i="1" smtClean="0">
                                        <a:solidFill>
                                          <a:schemeClr val="tx1">
                                            <a:lumMod val="75000"/>
                                            <a:lumOff val="25000"/>
                                          </a:schemeClr>
                                        </a:solidFill>
                                        <a:latin typeface="Cambria Math" panose="02040503050406030204" pitchFamily="18" charset="0"/>
                                      </a:rPr>
                                    </m:ctrlPr>
                                  </m:sSupPr>
                                  <m:e>
                                    <m:d>
                                      <m:dPr>
                                        <m:ctrlPr>
                                          <a:rPr lang="en-US" sz="2400" b="0" i="1" smtClean="0">
                                            <a:solidFill>
                                              <a:schemeClr val="tx1">
                                                <a:lumMod val="75000"/>
                                                <a:lumOff val="25000"/>
                                              </a:schemeClr>
                                            </a:solidFill>
                                            <a:latin typeface="Cambria Math" panose="02040503050406030204" pitchFamily="18" charset="0"/>
                                          </a:rPr>
                                        </m:ctrlPr>
                                      </m:dPr>
                                      <m:e>
                                        <m:sSub>
                                          <m:sSubPr>
                                            <m:ctrlPr>
                                              <a:rPr lang="en-US" sz="2400" b="0" i="1" smtClean="0">
                                                <a:solidFill>
                                                  <a:schemeClr val="tx1">
                                                    <a:lumMod val="75000"/>
                                                    <a:lumOff val="25000"/>
                                                  </a:schemeClr>
                                                </a:solidFill>
                                                <a:latin typeface="Cambria Math" panose="02040503050406030204" pitchFamily="18" charset="0"/>
                                              </a:rPr>
                                            </m:ctrlPr>
                                          </m:sSubPr>
                                          <m:e>
                                            <m:r>
                                              <a:rPr lang="en-US" sz="2400" b="0" i="1" smtClean="0">
                                                <a:solidFill>
                                                  <a:schemeClr val="tx1">
                                                    <a:lumMod val="75000"/>
                                                    <a:lumOff val="25000"/>
                                                  </a:schemeClr>
                                                </a:solidFill>
                                                <a:latin typeface="Cambria Math" panose="02040503050406030204" pitchFamily="18" charset="0"/>
                                              </a:rPr>
                                              <m:t>𝑦</m:t>
                                            </m:r>
                                          </m:e>
                                          <m:sub>
                                            <m:r>
                                              <a:rPr lang="en-US" sz="2400" b="0" i="1" smtClean="0">
                                                <a:solidFill>
                                                  <a:schemeClr val="tx1">
                                                    <a:lumMod val="75000"/>
                                                    <a:lumOff val="25000"/>
                                                  </a:schemeClr>
                                                </a:solidFill>
                                                <a:latin typeface="Cambria Math" panose="02040503050406030204" pitchFamily="18" charset="0"/>
                                              </a:rPr>
                                              <m:t>𝑖</m:t>
                                            </m:r>
                                          </m:sub>
                                        </m:sSub>
                                        <m:r>
                                          <a:rPr lang="en-US" sz="2400" b="0" i="1" smtClean="0">
                                            <a:solidFill>
                                              <a:schemeClr val="tx1">
                                                <a:lumMod val="75000"/>
                                                <a:lumOff val="25000"/>
                                              </a:schemeClr>
                                            </a:solidFill>
                                            <a:latin typeface="Cambria Math" panose="02040503050406030204" pitchFamily="18" charset="0"/>
                                          </a:rPr>
                                          <m:t>−</m:t>
                                        </m:r>
                                        <m:sSub>
                                          <m:sSubPr>
                                            <m:ctrlPr>
                                              <a:rPr lang="en-US" sz="2400" b="0" i="1" smtClean="0">
                                                <a:solidFill>
                                                  <a:schemeClr val="tx1">
                                                    <a:lumMod val="75000"/>
                                                    <a:lumOff val="25000"/>
                                                  </a:schemeClr>
                                                </a:solidFill>
                                                <a:latin typeface="Cambria Math" panose="02040503050406030204" pitchFamily="18" charset="0"/>
                                              </a:rPr>
                                            </m:ctrlPr>
                                          </m:sSubPr>
                                          <m:e>
                                            <m:acc>
                                              <m:accPr>
                                                <m:chr m:val="̂"/>
                                                <m:ctrlPr>
                                                  <a:rPr lang="en-US" sz="2400" b="0" i="1" smtClean="0">
                                                    <a:solidFill>
                                                      <a:schemeClr val="tx1">
                                                        <a:lumMod val="75000"/>
                                                        <a:lumOff val="25000"/>
                                                      </a:schemeClr>
                                                    </a:solidFill>
                                                    <a:latin typeface="Cambria Math" panose="02040503050406030204" pitchFamily="18" charset="0"/>
                                                  </a:rPr>
                                                </m:ctrlPr>
                                              </m:accPr>
                                              <m:e>
                                                <m:r>
                                                  <a:rPr lang="en-US" sz="2400" b="0" i="1" smtClean="0">
                                                    <a:solidFill>
                                                      <a:schemeClr val="tx1">
                                                        <a:lumMod val="75000"/>
                                                        <a:lumOff val="25000"/>
                                                      </a:schemeClr>
                                                    </a:solidFill>
                                                    <a:latin typeface="Cambria Math" panose="02040503050406030204" pitchFamily="18" charset="0"/>
                                                  </a:rPr>
                                                  <m:t>𝑦</m:t>
                                                </m:r>
                                              </m:e>
                                            </m:acc>
                                          </m:e>
                                          <m:sub>
                                            <m:r>
                                              <a:rPr lang="en-US" sz="2400" b="0" i="1" smtClean="0">
                                                <a:solidFill>
                                                  <a:schemeClr val="tx1">
                                                    <a:lumMod val="75000"/>
                                                    <a:lumOff val="25000"/>
                                                  </a:schemeClr>
                                                </a:solidFill>
                                                <a:latin typeface="Cambria Math" panose="02040503050406030204" pitchFamily="18" charset="0"/>
                                              </a:rPr>
                                              <m:t>𝑖</m:t>
                                            </m:r>
                                          </m:sub>
                                        </m:sSub>
                                      </m:e>
                                    </m:d>
                                  </m:e>
                                  <m:sup>
                                    <m:r>
                                      <a:rPr lang="en-US" sz="2400" b="0" i="1" smtClean="0">
                                        <a:solidFill>
                                          <a:schemeClr val="tx1">
                                            <a:lumMod val="75000"/>
                                            <a:lumOff val="25000"/>
                                          </a:schemeClr>
                                        </a:solidFill>
                                        <a:latin typeface="Cambria Math" panose="02040503050406030204" pitchFamily="18" charset="0"/>
                                      </a:rPr>
                                      <m:t>2</m:t>
                                    </m:r>
                                  </m:sup>
                                </m:sSup>
                              </m:e>
                            </m:nary>
                            <m:r>
                              <a:rPr lang="en-US" sz="2400" b="0" i="1" smtClean="0">
                                <a:solidFill>
                                  <a:schemeClr val="tx1">
                                    <a:lumMod val="75000"/>
                                    <a:lumOff val="25000"/>
                                  </a:schemeClr>
                                </a:solidFill>
                                <a:latin typeface="Cambria Math" panose="02040503050406030204" pitchFamily="18" charset="0"/>
                              </a:rPr>
                              <m:t> </m:t>
                            </m:r>
                          </m:num>
                          <m:den>
                            <m:r>
                              <a:rPr lang="en-US" sz="2400" b="0" i="1" smtClean="0">
                                <a:solidFill>
                                  <a:schemeClr val="tx1">
                                    <a:lumMod val="75000"/>
                                    <a:lumOff val="25000"/>
                                  </a:schemeClr>
                                </a:solidFill>
                                <a:latin typeface="Cambria Math" panose="02040503050406030204" pitchFamily="18" charset="0"/>
                              </a:rPr>
                              <m:t>𝑛</m:t>
                            </m:r>
                            <m:r>
                              <a:rPr lang="en-US" sz="2400" b="0" i="1" smtClean="0">
                                <a:solidFill>
                                  <a:schemeClr val="tx1">
                                    <a:lumMod val="75000"/>
                                    <a:lumOff val="25000"/>
                                  </a:schemeClr>
                                </a:solidFill>
                                <a:latin typeface="Cambria Math" panose="02040503050406030204" pitchFamily="18" charset="0"/>
                              </a:rPr>
                              <m:t>−2</m:t>
                            </m:r>
                          </m:den>
                        </m:f>
                      </m:e>
                    </m:rad>
                  </m:oMath>
                </a14:m>
                <a:r>
                  <a:rPr lang="en-US" sz="2400" dirty="0">
                    <a:latin typeface="Cambria Math" charset="0"/>
                  </a:rPr>
                  <a:t> .</a:t>
                </a:r>
              </a:p>
              <a:p>
                <a:endParaRPr lang="en-US" sz="2400" b="0" dirty="0">
                  <a:latin typeface="Cambria Math" charset="0"/>
                </a:endParaRPr>
              </a:p>
              <a:p>
                <a:endParaRPr lang="en-US" sz="2400" dirty="0"/>
              </a:p>
              <a:p>
                <a:endParaRPr lang="en-US" sz="2400" dirty="0"/>
              </a:p>
              <a:p>
                <a:endParaRPr lang="en-US" sz="2400" dirty="0"/>
              </a:p>
              <a:p>
                <a:r>
                  <a:rPr lang="en-US" sz="2400" dirty="0"/>
                  <a:t>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860" t="-2395" r="-1106" b="-14191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A13833A1-46C9-FB45-812F-A8AC7B5136EB}" type="slidenum">
              <a:rPr lang="en-US" smtClean="0"/>
              <a:t>6</a:t>
            </a:fld>
            <a:endParaRPr lang="en-US"/>
          </a:p>
        </p:txBody>
      </p:sp>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EA282456-EC18-A54E-8E62-39BDD19A7DA7}"/>
                  </a:ext>
                </a:extLst>
              </p:cNvPr>
              <p:cNvSpPr/>
              <p:nvPr/>
            </p:nvSpPr>
            <p:spPr>
              <a:xfrm>
                <a:off x="3063218" y="2787582"/>
                <a:ext cx="5266394" cy="2192010"/>
              </a:xfrm>
              <a:prstGeom prst="rect">
                <a:avLst/>
              </a:prstGeom>
            </p:spPr>
            <p:txBody>
              <a:bodyPr wrap="square">
                <a:spAutoFit/>
              </a:bodyPr>
              <a:lstStyle/>
              <a:p>
                <a:pPr>
                  <a:spcBef>
                    <a:spcPts val="0"/>
                  </a:spcBef>
                  <a:spcAft>
                    <a:spcPts val="1200"/>
                  </a:spcAft>
                </a:pPr>
                <a14:m>
                  <m:oMathPara xmlns:m="http://schemas.openxmlformats.org/officeDocument/2006/math">
                    <m:oMathParaPr>
                      <m:jc m:val="centerGroup"/>
                    </m:oMathParaPr>
                    <m:oMath xmlns:m="http://schemas.openxmlformats.org/officeDocument/2006/math">
                      <m:sSub>
                        <m:sSubPr>
                          <m:ctrlPr>
                            <a:rPr lang="en-US" sz="2400" i="1">
                              <a:solidFill>
                                <a:schemeClr val="tx1">
                                  <a:lumMod val="75000"/>
                                  <a:lumOff val="25000"/>
                                </a:schemeClr>
                              </a:solidFill>
                              <a:latin typeface="Cambria Math" panose="02040503050406030204" pitchFamily="18" charset="0"/>
                            </a:rPr>
                          </m:ctrlPr>
                        </m:sSubPr>
                        <m:e>
                          <m:acc>
                            <m:accPr>
                              <m:chr m:val="̂"/>
                              <m:ctrlPr>
                                <a:rPr lang="en-US" sz="2400" i="1">
                                  <a:solidFill>
                                    <a:schemeClr val="tx1">
                                      <a:lumMod val="75000"/>
                                      <a:lumOff val="25000"/>
                                    </a:schemeClr>
                                  </a:solidFill>
                                  <a:latin typeface="Cambria Math" panose="02040503050406030204" pitchFamily="18" charset="0"/>
                                </a:rPr>
                              </m:ctrlPr>
                            </m:accPr>
                            <m:e>
                              <m:r>
                                <a:rPr lang="en-US" sz="2400" i="1">
                                  <a:solidFill>
                                    <a:schemeClr val="tx1">
                                      <a:lumMod val="75000"/>
                                      <a:lumOff val="25000"/>
                                    </a:schemeClr>
                                  </a:solidFill>
                                  <a:latin typeface="Cambria Math" panose="02040503050406030204" pitchFamily="18" charset="0"/>
                                </a:rPr>
                                <m:t>𝛽</m:t>
                              </m:r>
                            </m:e>
                          </m:acc>
                        </m:e>
                        <m:sub>
                          <m:r>
                            <a:rPr lang="en-US" sz="2400" i="1">
                              <a:solidFill>
                                <a:schemeClr val="tx1">
                                  <a:lumMod val="75000"/>
                                  <a:lumOff val="25000"/>
                                </a:schemeClr>
                              </a:solidFill>
                              <a:latin typeface="Cambria Math" panose="02040503050406030204" pitchFamily="18" charset="0"/>
                            </a:rPr>
                            <m:t>0</m:t>
                          </m:r>
                        </m:sub>
                      </m:sSub>
                      <m:r>
                        <a:rPr lang="en-US" sz="2400" i="1">
                          <a:solidFill>
                            <a:schemeClr val="tx1">
                              <a:lumMod val="75000"/>
                              <a:lumOff val="25000"/>
                            </a:schemeClr>
                          </a:solidFill>
                          <a:latin typeface="Cambria Math" panose="02040503050406030204" pitchFamily="18" charset="0"/>
                        </a:rPr>
                        <m:t>∼</m:t>
                      </m:r>
                      <m:r>
                        <a:rPr lang="en-US" sz="2400" i="1">
                          <a:solidFill>
                            <a:schemeClr val="tx1">
                              <a:lumMod val="75000"/>
                              <a:lumOff val="25000"/>
                            </a:schemeClr>
                          </a:solidFill>
                          <a:latin typeface="Cambria Math" panose="02040503050406030204" pitchFamily="18" charset="0"/>
                        </a:rPr>
                        <m:t>𝑁</m:t>
                      </m:r>
                      <m:d>
                        <m:dPr>
                          <m:ctrlPr>
                            <a:rPr lang="en-US" sz="2400" i="1">
                              <a:solidFill>
                                <a:schemeClr val="tx1">
                                  <a:lumMod val="75000"/>
                                  <a:lumOff val="25000"/>
                                </a:schemeClr>
                              </a:solidFill>
                              <a:latin typeface="Cambria Math" panose="02040503050406030204" pitchFamily="18" charset="0"/>
                            </a:rPr>
                          </m:ctrlPr>
                        </m:dPr>
                        <m:e>
                          <m:sSub>
                            <m:sSubPr>
                              <m:ctrlPr>
                                <a:rPr lang="en-US" sz="2400" i="1">
                                  <a:solidFill>
                                    <a:schemeClr val="tx1">
                                      <a:lumMod val="75000"/>
                                      <a:lumOff val="25000"/>
                                    </a:schemeClr>
                                  </a:solidFill>
                                  <a:latin typeface="Cambria Math" panose="02040503050406030204" pitchFamily="18" charset="0"/>
                                </a:rPr>
                              </m:ctrlPr>
                            </m:sSubPr>
                            <m:e>
                              <m:r>
                                <a:rPr lang="en-US" sz="2400" i="1">
                                  <a:solidFill>
                                    <a:schemeClr val="tx1">
                                      <a:lumMod val="75000"/>
                                      <a:lumOff val="25000"/>
                                    </a:schemeClr>
                                  </a:solidFill>
                                  <a:latin typeface="Cambria Math" panose="02040503050406030204" pitchFamily="18" charset="0"/>
                                </a:rPr>
                                <m:t>𝛽</m:t>
                              </m:r>
                            </m:e>
                            <m:sub>
                              <m:r>
                                <a:rPr lang="en-US" sz="2400" i="1">
                                  <a:solidFill>
                                    <a:schemeClr val="tx1">
                                      <a:lumMod val="75000"/>
                                      <a:lumOff val="25000"/>
                                    </a:schemeClr>
                                  </a:solidFill>
                                  <a:latin typeface="Cambria Math" panose="02040503050406030204" pitchFamily="18" charset="0"/>
                                </a:rPr>
                                <m:t>0</m:t>
                              </m:r>
                            </m:sub>
                          </m:sSub>
                          <m:r>
                            <a:rPr lang="en-US" sz="2400" i="1">
                              <a:solidFill>
                                <a:schemeClr val="tx1">
                                  <a:lumMod val="75000"/>
                                  <a:lumOff val="25000"/>
                                </a:schemeClr>
                              </a:solidFill>
                              <a:latin typeface="Cambria Math" panose="02040503050406030204" pitchFamily="18" charset="0"/>
                            </a:rPr>
                            <m:t>,</m:t>
                          </m:r>
                          <m:sSup>
                            <m:sSupPr>
                              <m:ctrlPr>
                                <a:rPr lang="en-US" sz="2400" i="1">
                                  <a:solidFill>
                                    <a:schemeClr val="tx1">
                                      <a:lumMod val="75000"/>
                                      <a:lumOff val="25000"/>
                                    </a:schemeClr>
                                  </a:solidFill>
                                  <a:latin typeface="Cambria Math" panose="02040503050406030204" pitchFamily="18" charset="0"/>
                                </a:rPr>
                              </m:ctrlPr>
                            </m:sSupPr>
                            <m:e>
                              <m:r>
                                <a:rPr lang="en-US" sz="2400" i="1">
                                  <a:solidFill>
                                    <a:schemeClr val="tx1">
                                      <a:lumMod val="75000"/>
                                      <a:lumOff val="25000"/>
                                    </a:schemeClr>
                                  </a:solidFill>
                                  <a:latin typeface="Cambria Math" panose="02040503050406030204" pitchFamily="18" charset="0"/>
                                </a:rPr>
                                <m:t>𝜎</m:t>
                              </m:r>
                            </m:e>
                            <m:sup>
                              <m:r>
                                <a:rPr lang="en-US" sz="2400" i="1">
                                  <a:solidFill>
                                    <a:schemeClr val="tx1">
                                      <a:lumMod val="75000"/>
                                      <a:lumOff val="25000"/>
                                    </a:schemeClr>
                                  </a:solidFill>
                                  <a:latin typeface="Cambria Math" panose="02040503050406030204" pitchFamily="18" charset="0"/>
                                </a:rPr>
                                <m:t>2</m:t>
                              </m:r>
                            </m:sup>
                          </m:sSup>
                          <m:d>
                            <m:dPr>
                              <m:ctrlPr>
                                <a:rPr lang="en-US" sz="2400" i="1">
                                  <a:solidFill>
                                    <a:schemeClr val="tx1">
                                      <a:lumMod val="75000"/>
                                      <a:lumOff val="25000"/>
                                    </a:schemeClr>
                                  </a:solidFill>
                                  <a:latin typeface="Cambria Math" panose="02040503050406030204" pitchFamily="18" charset="0"/>
                                </a:rPr>
                              </m:ctrlPr>
                            </m:dPr>
                            <m:e>
                              <m:f>
                                <m:fPr>
                                  <m:ctrlPr>
                                    <a:rPr lang="en-US" sz="2400" i="1">
                                      <a:solidFill>
                                        <a:schemeClr val="tx1">
                                          <a:lumMod val="75000"/>
                                          <a:lumOff val="25000"/>
                                        </a:schemeClr>
                                      </a:solidFill>
                                      <a:latin typeface="Cambria Math" panose="02040503050406030204" pitchFamily="18" charset="0"/>
                                    </a:rPr>
                                  </m:ctrlPr>
                                </m:fPr>
                                <m:num>
                                  <m:r>
                                    <a:rPr lang="en-US" sz="2400" i="1">
                                      <a:solidFill>
                                        <a:schemeClr val="tx1">
                                          <a:lumMod val="75000"/>
                                          <a:lumOff val="25000"/>
                                        </a:schemeClr>
                                      </a:solidFill>
                                      <a:latin typeface="Cambria Math" panose="02040503050406030204" pitchFamily="18" charset="0"/>
                                    </a:rPr>
                                    <m:t>1</m:t>
                                  </m:r>
                                </m:num>
                                <m:den>
                                  <m:r>
                                    <a:rPr lang="en-US" sz="2400" i="1">
                                      <a:solidFill>
                                        <a:schemeClr val="tx1">
                                          <a:lumMod val="75000"/>
                                          <a:lumOff val="25000"/>
                                        </a:schemeClr>
                                      </a:solidFill>
                                      <a:latin typeface="Cambria Math" panose="02040503050406030204" pitchFamily="18" charset="0"/>
                                    </a:rPr>
                                    <m:t>𝑛</m:t>
                                  </m:r>
                                </m:den>
                              </m:f>
                              <m:r>
                                <a:rPr lang="en-US" sz="2400" i="1">
                                  <a:solidFill>
                                    <a:schemeClr val="tx1">
                                      <a:lumMod val="75000"/>
                                      <a:lumOff val="25000"/>
                                    </a:schemeClr>
                                  </a:solidFill>
                                  <a:latin typeface="Cambria Math" panose="02040503050406030204" pitchFamily="18" charset="0"/>
                                </a:rPr>
                                <m:t>+</m:t>
                              </m:r>
                              <m:f>
                                <m:fPr>
                                  <m:ctrlPr>
                                    <a:rPr lang="en-US" sz="2400" i="1">
                                      <a:solidFill>
                                        <a:schemeClr val="tx1">
                                          <a:lumMod val="75000"/>
                                          <a:lumOff val="25000"/>
                                        </a:schemeClr>
                                      </a:solidFill>
                                      <a:latin typeface="Cambria Math" panose="02040503050406030204" pitchFamily="18" charset="0"/>
                                    </a:rPr>
                                  </m:ctrlPr>
                                </m:fPr>
                                <m:num>
                                  <m:sSup>
                                    <m:sSupPr>
                                      <m:ctrlPr>
                                        <a:rPr lang="en-US" sz="2400" i="1">
                                          <a:solidFill>
                                            <a:schemeClr val="tx1">
                                              <a:lumMod val="75000"/>
                                              <a:lumOff val="25000"/>
                                            </a:schemeClr>
                                          </a:solidFill>
                                          <a:latin typeface="Cambria Math" panose="02040503050406030204" pitchFamily="18" charset="0"/>
                                        </a:rPr>
                                      </m:ctrlPr>
                                    </m:sSupPr>
                                    <m:e>
                                      <m:acc>
                                        <m:accPr>
                                          <m:chr m:val="̅"/>
                                          <m:ctrlPr>
                                            <a:rPr lang="en-US" sz="2400" i="1">
                                              <a:solidFill>
                                                <a:schemeClr val="tx1">
                                                  <a:lumMod val="75000"/>
                                                  <a:lumOff val="25000"/>
                                                </a:schemeClr>
                                              </a:solidFill>
                                              <a:latin typeface="Cambria Math" panose="02040503050406030204" pitchFamily="18" charset="0"/>
                                            </a:rPr>
                                          </m:ctrlPr>
                                        </m:accPr>
                                        <m:e>
                                          <m:r>
                                            <a:rPr lang="en-US" sz="2400" i="1">
                                              <a:solidFill>
                                                <a:schemeClr val="tx1">
                                                  <a:lumMod val="75000"/>
                                                  <a:lumOff val="25000"/>
                                                </a:schemeClr>
                                              </a:solidFill>
                                              <a:latin typeface="Cambria Math" panose="02040503050406030204" pitchFamily="18" charset="0"/>
                                            </a:rPr>
                                            <m:t>𝑥</m:t>
                                          </m:r>
                                        </m:e>
                                      </m:acc>
                                    </m:e>
                                    <m:sup>
                                      <m:r>
                                        <a:rPr lang="en-US" sz="2400" i="1">
                                          <a:solidFill>
                                            <a:schemeClr val="tx1">
                                              <a:lumMod val="75000"/>
                                              <a:lumOff val="25000"/>
                                            </a:schemeClr>
                                          </a:solidFill>
                                          <a:latin typeface="Cambria Math" panose="02040503050406030204" pitchFamily="18" charset="0"/>
                                        </a:rPr>
                                        <m:t>2</m:t>
                                      </m:r>
                                    </m:sup>
                                  </m:sSup>
                                </m:num>
                                <m:den>
                                  <m:r>
                                    <a:rPr lang="en-US" sz="2400" i="1">
                                      <a:solidFill>
                                        <a:schemeClr val="tx1">
                                          <a:lumMod val="75000"/>
                                          <a:lumOff val="25000"/>
                                        </a:schemeClr>
                                      </a:solidFill>
                                      <a:latin typeface="Cambria Math" panose="02040503050406030204" pitchFamily="18" charset="0"/>
                                    </a:rPr>
                                    <m:t>∑</m:t>
                                  </m:r>
                                  <m:sSup>
                                    <m:sSupPr>
                                      <m:ctrlPr>
                                        <a:rPr lang="en-US" sz="2400" i="1">
                                          <a:solidFill>
                                            <a:schemeClr val="tx1">
                                              <a:lumMod val="75000"/>
                                              <a:lumOff val="25000"/>
                                            </a:schemeClr>
                                          </a:solidFill>
                                          <a:latin typeface="Cambria Math" panose="02040503050406030204" pitchFamily="18" charset="0"/>
                                        </a:rPr>
                                      </m:ctrlPr>
                                    </m:sSupPr>
                                    <m:e>
                                      <m:d>
                                        <m:dPr>
                                          <m:ctrlPr>
                                            <a:rPr lang="en-US" sz="2400" i="1">
                                              <a:solidFill>
                                                <a:schemeClr val="tx1">
                                                  <a:lumMod val="75000"/>
                                                  <a:lumOff val="25000"/>
                                                </a:schemeClr>
                                              </a:solidFill>
                                              <a:latin typeface="Cambria Math" panose="02040503050406030204" pitchFamily="18" charset="0"/>
                                            </a:rPr>
                                          </m:ctrlPr>
                                        </m:dPr>
                                        <m:e>
                                          <m:sSub>
                                            <m:sSubPr>
                                              <m:ctrlPr>
                                                <a:rPr lang="en-US" sz="2400" i="1">
                                                  <a:solidFill>
                                                    <a:schemeClr val="tx1">
                                                      <a:lumMod val="75000"/>
                                                      <a:lumOff val="25000"/>
                                                    </a:schemeClr>
                                                  </a:solidFill>
                                                  <a:latin typeface="Cambria Math" panose="02040503050406030204" pitchFamily="18" charset="0"/>
                                                </a:rPr>
                                              </m:ctrlPr>
                                            </m:sSubPr>
                                            <m:e>
                                              <m:r>
                                                <a:rPr lang="en-US" sz="2400" i="1">
                                                  <a:solidFill>
                                                    <a:schemeClr val="tx1">
                                                      <a:lumMod val="75000"/>
                                                      <a:lumOff val="25000"/>
                                                    </a:schemeClr>
                                                  </a:solidFill>
                                                  <a:latin typeface="Cambria Math" panose="02040503050406030204" pitchFamily="18" charset="0"/>
                                                </a:rPr>
                                                <m:t>𝑥</m:t>
                                              </m:r>
                                            </m:e>
                                            <m:sub>
                                              <m:r>
                                                <a:rPr lang="en-US" sz="2400" i="1">
                                                  <a:solidFill>
                                                    <a:schemeClr val="tx1">
                                                      <a:lumMod val="75000"/>
                                                      <a:lumOff val="25000"/>
                                                    </a:schemeClr>
                                                  </a:solidFill>
                                                  <a:latin typeface="Cambria Math" panose="02040503050406030204" pitchFamily="18" charset="0"/>
                                                </a:rPr>
                                                <m:t>𝑖</m:t>
                                              </m:r>
                                            </m:sub>
                                          </m:sSub>
                                          <m:r>
                                            <a:rPr lang="en-US" sz="2400" i="1">
                                              <a:solidFill>
                                                <a:schemeClr val="tx1">
                                                  <a:lumMod val="75000"/>
                                                  <a:lumOff val="25000"/>
                                                </a:schemeClr>
                                              </a:solidFill>
                                              <a:latin typeface="Cambria Math" panose="02040503050406030204" pitchFamily="18" charset="0"/>
                                            </a:rPr>
                                            <m:t>−</m:t>
                                          </m:r>
                                          <m:acc>
                                            <m:accPr>
                                              <m:chr m:val="̅"/>
                                              <m:ctrlPr>
                                                <a:rPr lang="en-US" sz="2400" i="1">
                                                  <a:solidFill>
                                                    <a:schemeClr val="tx1">
                                                      <a:lumMod val="75000"/>
                                                      <a:lumOff val="25000"/>
                                                    </a:schemeClr>
                                                  </a:solidFill>
                                                  <a:latin typeface="Cambria Math" panose="02040503050406030204" pitchFamily="18" charset="0"/>
                                                </a:rPr>
                                              </m:ctrlPr>
                                            </m:accPr>
                                            <m:e>
                                              <m:r>
                                                <a:rPr lang="en-US" sz="2400" i="1">
                                                  <a:solidFill>
                                                    <a:schemeClr val="tx1">
                                                      <a:lumMod val="75000"/>
                                                      <a:lumOff val="25000"/>
                                                    </a:schemeClr>
                                                  </a:solidFill>
                                                  <a:latin typeface="Cambria Math" panose="02040503050406030204" pitchFamily="18" charset="0"/>
                                                </a:rPr>
                                                <m:t>𝑥</m:t>
                                              </m:r>
                                            </m:e>
                                          </m:acc>
                                        </m:e>
                                      </m:d>
                                    </m:e>
                                    <m:sup>
                                      <m:r>
                                        <a:rPr lang="en-US" sz="2400" i="1">
                                          <a:solidFill>
                                            <a:schemeClr val="tx1">
                                              <a:lumMod val="75000"/>
                                              <a:lumOff val="25000"/>
                                            </a:schemeClr>
                                          </a:solidFill>
                                          <a:latin typeface="Cambria Math" panose="02040503050406030204" pitchFamily="18" charset="0"/>
                                        </a:rPr>
                                        <m:t>2</m:t>
                                      </m:r>
                                    </m:sup>
                                  </m:sSup>
                                </m:den>
                              </m:f>
                            </m:e>
                          </m:d>
                        </m:e>
                      </m:d>
                    </m:oMath>
                  </m:oMathPara>
                </a14:m>
                <a:endParaRPr lang="en-US" sz="2400" dirty="0">
                  <a:solidFill>
                    <a:schemeClr val="tx1">
                      <a:lumMod val="75000"/>
                      <a:lumOff val="25000"/>
                    </a:schemeClr>
                  </a:solidFill>
                </a:endParaRPr>
              </a:p>
              <a:p>
                <a:pPr>
                  <a:spcBef>
                    <a:spcPts val="0"/>
                  </a:spcBef>
                  <a:spcAft>
                    <a:spcPts val="1200"/>
                  </a:spcAft>
                </a:pPr>
                <a14:m>
                  <m:oMathPara xmlns:m="http://schemas.openxmlformats.org/officeDocument/2006/math">
                    <m:oMathParaPr>
                      <m:jc m:val="centerGroup"/>
                    </m:oMathParaPr>
                    <m:oMath xmlns:m="http://schemas.openxmlformats.org/officeDocument/2006/math">
                      <m:sSub>
                        <m:sSubPr>
                          <m:ctrlPr>
                            <a:rPr lang="en-US" sz="2400" i="1">
                              <a:solidFill>
                                <a:schemeClr val="tx1">
                                  <a:lumMod val="75000"/>
                                  <a:lumOff val="25000"/>
                                </a:schemeClr>
                              </a:solidFill>
                              <a:latin typeface="Cambria Math" panose="02040503050406030204" pitchFamily="18" charset="0"/>
                            </a:rPr>
                          </m:ctrlPr>
                        </m:sSubPr>
                        <m:e>
                          <m:acc>
                            <m:accPr>
                              <m:chr m:val="̂"/>
                              <m:ctrlPr>
                                <a:rPr lang="en-US" sz="2400" i="1">
                                  <a:solidFill>
                                    <a:schemeClr val="tx1">
                                      <a:lumMod val="75000"/>
                                      <a:lumOff val="25000"/>
                                    </a:schemeClr>
                                  </a:solidFill>
                                  <a:latin typeface="Cambria Math" panose="02040503050406030204" pitchFamily="18" charset="0"/>
                                </a:rPr>
                              </m:ctrlPr>
                            </m:accPr>
                            <m:e>
                              <m:r>
                                <a:rPr lang="en-US" sz="2400" i="1">
                                  <a:solidFill>
                                    <a:schemeClr val="tx1">
                                      <a:lumMod val="75000"/>
                                      <a:lumOff val="25000"/>
                                    </a:schemeClr>
                                  </a:solidFill>
                                  <a:latin typeface="Cambria Math" panose="02040503050406030204" pitchFamily="18" charset="0"/>
                                </a:rPr>
                                <m:t>𝛽</m:t>
                              </m:r>
                            </m:e>
                          </m:acc>
                        </m:e>
                        <m:sub>
                          <m:r>
                            <a:rPr lang="en-US" sz="2400" i="1">
                              <a:solidFill>
                                <a:schemeClr val="tx1">
                                  <a:lumMod val="75000"/>
                                  <a:lumOff val="25000"/>
                                </a:schemeClr>
                              </a:solidFill>
                              <a:latin typeface="Cambria Math" panose="02040503050406030204" pitchFamily="18" charset="0"/>
                            </a:rPr>
                            <m:t>1</m:t>
                          </m:r>
                        </m:sub>
                      </m:sSub>
                      <m:r>
                        <a:rPr lang="en-US" sz="2400" i="1">
                          <a:solidFill>
                            <a:schemeClr val="tx1">
                              <a:lumMod val="75000"/>
                              <a:lumOff val="25000"/>
                            </a:schemeClr>
                          </a:solidFill>
                          <a:latin typeface="Cambria Math" panose="02040503050406030204" pitchFamily="18" charset="0"/>
                        </a:rPr>
                        <m:t>∼</m:t>
                      </m:r>
                      <m:r>
                        <a:rPr lang="en-US" sz="2400" i="1">
                          <a:solidFill>
                            <a:schemeClr val="tx1">
                              <a:lumMod val="75000"/>
                              <a:lumOff val="25000"/>
                            </a:schemeClr>
                          </a:solidFill>
                          <a:latin typeface="Cambria Math" panose="02040503050406030204" pitchFamily="18" charset="0"/>
                        </a:rPr>
                        <m:t>𝑁</m:t>
                      </m:r>
                      <m:d>
                        <m:dPr>
                          <m:ctrlPr>
                            <a:rPr lang="en-US" sz="2400" i="1">
                              <a:solidFill>
                                <a:schemeClr val="tx1">
                                  <a:lumMod val="75000"/>
                                  <a:lumOff val="25000"/>
                                </a:schemeClr>
                              </a:solidFill>
                              <a:latin typeface="Cambria Math" panose="02040503050406030204" pitchFamily="18" charset="0"/>
                            </a:rPr>
                          </m:ctrlPr>
                        </m:dPr>
                        <m:e>
                          <m:sSub>
                            <m:sSubPr>
                              <m:ctrlPr>
                                <a:rPr lang="en-US" sz="2400" i="1">
                                  <a:solidFill>
                                    <a:schemeClr val="tx1">
                                      <a:lumMod val="75000"/>
                                      <a:lumOff val="25000"/>
                                    </a:schemeClr>
                                  </a:solidFill>
                                  <a:latin typeface="Cambria Math" panose="02040503050406030204" pitchFamily="18" charset="0"/>
                                </a:rPr>
                              </m:ctrlPr>
                            </m:sSubPr>
                            <m:e>
                              <m:r>
                                <a:rPr lang="en-US" sz="2400" i="1">
                                  <a:solidFill>
                                    <a:schemeClr val="tx1">
                                      <a:lumMod val="75000"/>
                                      <a:lumOff val="25000"/>
                                    </a:schemeClr>
                                  </a:solidFill>
                                  <a:latin typeface="Cambria Math" panose="02040503050406030204" pitchFamily="18" charset="0"/>
                                </a:rPr>
                                <m:t>𝛽</m:t>
                              </m:r>
                            </m:e>
                            <m:sub>
                              <m:r>
                                <a:rPr lang="en-US" sz="2400" i="1">
                                  <a:solidFill>
                                    <a:schemeClr val="tx1">
                                      <a:lumMod val="75000"/>
                                      <a:lumOff val="25000"/>
                                    </a:schemeClr>
                                  </a:solidFill>
                                  <a:latin typeface="Cambria Math" panose="02040503050406030204" pitchFamily="18" charset="0"/>
                                </a:rPr>
                                <m:t>1</m:t>
                              </m:r>
                            </m:sub>
                          </m:sSub>
                          <m:r>
                            <a:rPr lang="en-US" sz="2400" i="1">
                              <a:solidFill>
                                <a:schemeClr val="tx1">
                                  <a:lumMod val="75000"/>
                                  <a:lumOff val="25000"/>
                                </a:schemeClr>
                              </a:solidFill>
                              <a:latin typeface="Cambria Math" panose="02040503050406030204" pitchFamily="18" charset="0"/>
                            </a:rPr>
                            <m:t>,</m:t>
                          </m:r>
                          <m:f>
                            <m:fPr>
                              <m:ctrlPr>
                                <a:rPr lang="en-US" sz="2400" i="1">
                                  <a:solidFill>
                                    <a:schemeClr val="tx1">
                                      <a:lumMod val="75000"/>
                                      <a:lumOff val="25000"/>
                                    </a:schemeClr>
                                  </a:solidFill>
                                  <a:latin typeface="Cambria Math" panose="02040503050406030204" pitchFamily="18" charset="0"/>
                                </a:rPr>
                              </m:ctrlPr>
                            </m:fPr>
                            <m:num>
                              <m:sSup>
                                <m:sSupPr>
                                  <m:ctrlPr>
                                    <a:rPr lang="en-US" sz="2400" i="1">
                                      <a:solidFill>
                                        <a:schemeClr val="tx1">
                                          <a:lumMod val="75000"/>
                                          <a:lumOff val="25000"/>
                                        </a:schemeClr>
                                      </a:solidFill>
                                      <a:latin typeface="Cambria Math" panose="02040503050406030204" pitchFamily="18" charset="0"/>
                                    </a:rPr>
                                  </m:ctrlPr>
                                </m:sSupPr>
                                <m:e>
                                  <m:r>
                                    <a:rPr lang="en-US" sz="2400" i="1">
                                      <a:solidFill>
                                        <a:schemeClr val="tx1">
                                          <a:lumMod val="75000"/>
                                          <a:lumOff val="25000"/>
                                        </a:schemeClr>
                                      </a:solidFill>
                                      <a:latin typeface="Cambria Math" panose="02040503050406030204" pitchFamily="18" charset="0"/>
                                    </a:rPr>
                                    <m:t>𝜎</m:t>
                                  </m:r>
                                </m:e>
                                <m:sup>
                                  <m:r>
                                    <a:rPr lang="en-US" sz="2400" i="1">
                                      <a:solidFill>
                                        <a:schemeClr val="tx1">
                                          <a:lumMod val="75000"/>
                                          <a:lumOff val="25000"/>
                                        </a:schemeClr>
                                      </a:solidFill>
                                      <a:latin typeface="Cambria Math" panose="02040503050406030204" pitchFamily="18" charset="0"/>
                                    </a:rPr>
                                    <m:t>2</m:t>
                                  </m:r>
                                </m:sup>
                              </m:sSup>
                            </m:num>
                            <m:den>
                              <m:r>
                                <a:rPr lang="en-US" sz="2400" i="1">
                                  <a:solidFill>
                                    <a:schemeClr val="tx1">
                                      <a:lumMod val="75000"/>
                                      <a:lumOff val="25000"/>
                                    </a:schemeClr>
                                  </a:solidFill>
                                  <a:latin typeface="Cambria Math" panose="02040503050406030204" pitchFamily="18" charset="0"/>
                                </a:rPr>
                                <m:t>∑</m:t>
                              </m:r>
                              <m:sSup>
                                <m:sSupPr>
                                  <m:ctrlPr>
                                    <a:rPr lang="en-US" sz="2400" i="1">
                                      <a:solidFill>
                                        <a:schemeClr val="tx1">
                                          <a:lumMod val="75000"/>
                                          <a:lumOff val="25000"/>
                                        </a:schemeClr>
                                      </a:solidFill>
                                      <a:latin typeface="Cambria Math" panose="02040503050406030204" pitchFamily="18" charset="0"/>
                                    </a:rPr>
                                  </m:ctrlPr>
                                </m:sSupPr>
                                <m:e>
                                  <m:d>
                                    <m:dPr>
                                      <m:ctrlPr>
                                        <a:rPr lang="en-US" sz="2400" i="1">
                                          <a:solidFill>
                                            <a:schemeClr val="tx1">
                                              <a:lumMod val="75000"/>
                                              <a:lumOff val="25000"/>
                                            </a:schemeClr>
                                          </a:solidFill>
                                          <a:latin typeface="Cambria Math" panose="02040503050406030204" pitchFamily="18" charset="0"/>
                                        </a:rPr>
                                      </m:ctrlPr>
                                    </m:dPr>
                                    <m:e>
                                      <m:sSub>
                                        <m:sSubPr>
                                          <m:ctrlPr>
                                            <a:rPr lang="en-US" sz="2400" i="1">
                                              <a:solidFill>
                                                <a:schemeClr val="tx1">
                                                  <a:lumMod val="75000"/>
                                                  <a:lumOff val="25000"/>
                                                </a:schemeClr>
                                              </a:solidFill>
                                              <a:latin typeface="Cambria Math" panose="02040503050406030204" pitchFamily="18" charset="0"/>
                                            </a:rPr>
                                          </m:ctrlPr>
                                        </m:sSubPr>
                                        <m:e>
                                          <m:r>
                                            <a:rPr lang="en-US" sz="2400" i="1">
                                              <a:solidFill>
                                                <a:schemeClr val="tx1">
                                                  <a:lumMod val="75000"/>
                                                  <a:lumOff val="25000"/>
                                                </a:schemeClr>
                                              </a:solidFill>
                                              <a:latin typeface="Cambria Math" panose="02040503050406030204" pitchFamily="18" charset="0"/>
                                            </a:rPr>
                                            <m:t>𝑥</m:t>
                                          </m:r>
                                        </m:e>
                                        <m:sub>
                                          <m:r>
                                            <a:rPr lang="en-US" sz="2400" i="1">
                                              <a:solidFill>
                                                <a:schemeClr val="tx1">
                                                  <a:lumMod val="75000"/>
                                                  <a:lumOff val="25000"/>
                                                </a:schemeClr>
                                              </a:solidFill>
                                              <a:latin typeface="Cambria Math" panose="02040503050406030204" pitchFamily="18" charset="0"/>
                                            </a:rPr>
                                            <m:t>𝑖</m:t>
                                          </m:r>
                                        </m:sub>
                                      </m:sSub>
                                      <m:r>
                                        <a:rPr lang="en-US" sz="2400" i="1">
                                          <a:solidFill>
                                            <a:schemeClr val="tx1">
                                              <a:lumMod val="75000"/>
                                              <a:lumOff val="25000"/>
                                            </a:schemeClr>
                                          </a:solidFill>
                                          <a:latin typeface="Cambria Math" panose="02040503050406030204" pitchFamily="18" charset="0"/>
                                        </a:rPr>
                                        <m:t>−</m:t>
                                      </m:r>
                                      <m:acc>
                                        <m:accPr>
                                          <m:chr m:val="̅"/>
                                          <m:ctrlPr>
                                            <a:rPr lang="en-US" sz="2400" i="1">
                                              <a:solidFill>
                                                <a:schemeClr val="tx1">
                                                  <a:lumMod val="75000"/>
                                                  <a:lumOff val="25000"/>
                                                </a:schemeClr>
                                              </a:solidFill>
                                              <a:latin typeface="Cambria Math" panose="02040503050406030204" pitchFamily="18" charset="0"/>
                                            </a:rPr>
                                          </m:ctrlPr>
                                        </m:accPr>
                                        <m:e>
                                          <m:r>
                                            <a:rPr lang="en-US" sz="2400" i="1">
                                              <a:solidFill>
                                                <a:schemeClr val="tx1">
                                                  <a:lumMod val="75000"/>
                                                  <a:lumOff val="25000"/>
                                                </a:schemeClr>
                                              </a:solidFill>
                                              <a:latin typeface="Cambria Math" panose="02040503050406030204" pitchFamily="18" charset="0"/>
                                            </a:rPr>
                                            <m:t>𝑥</m:t>
                                          </m:r>
                                        </m:e>
                                      </m:acc>
                                    </m:e>
                                  </m:d>
                                </m:e>
                                <m:sup>
                                  <m:r>
                                    <a:rPr lang="en-US" sz="2400" i="1">
                                      <a:solidFill>
                                        <a:schemeClr val="tx1">
                                          <a:lumMod val="75000"/>
                                          <a:lumOff val="25000"/>
                                        </a:schemeClr>
                                      </a:solidFill>
                                      <a:latin typeface="Cambria Math" panose="02040503050406030204" pitchFamily="18" charset="0"/>
                                    </a:rPr>
                                    <m:t>2</m:t>
                                  </m:r>
                                </m:sup>
                              </m:sSup>
                            </m:den>
                          </m:f>
                        </m:e>
                      </m:d>
                    </m:oMath>
                  </m:oMathPara>
                </a14:m>
                <a:endParaRPr lang="en-US" sz="2400" dirty="0"/>
              </a:p>
            </p:txBody>
          </p:sp>
        </mc:Choice>
        <mc:Fallback xmlns="">
          <p:sp>
            <p:nvSpPr>
              <p:cNvPr id="5" name="Rectangle 4">
                <a:extLst>
                  <a:ext uri="{FF2B5EF4-FFF2-40B4-BE49-F238E27FC236}">
                    <a16:creationId xmlns:a16="http://schemas.microsoft.com/office/drawing/2014/main" id="{EA282456-EC18-A54E-8E62-39BDD19A7DA7}"/>
                  </a:ext>
                </a:extLst>
              </p:cNvPr>
              <p:cNvSpPr>
                <a:spLocks noRot="1" noChangeAspect="1" noMove="1" noResize="1" noEditPoints="1" noAdjustHandles="1" noChangeArrowheads="1" noChangeShapeType="1" noTextEdit="1"/>
              </p:cNvSpPr>
              <p:nvPr/>
            </p:nvSpPr>
            <p:spPr>
              <a:xfrm>
                <a:off x="3063218" y="2787582"/>
                <a:ext cx="5266394" cy="2192010"/>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86197255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Overfitting</a:t>
            </a:r>
          </a:p>
        </p:txBody>
      </p:sp>
      <p:sp>
        <p:nvSpPr>
          <p:cNvPr id="3" name="Slide Number Placeholder 2"/>
          <p:cNvSpPr>
            <a:spLocks noGrp="1"/>
          </p:cNvSpPr>
          <p:nvPr>
            <p:ph type="sldNum" sz="quarter" idx="12"/>
          </p:nvPr>
        </p:nvSpPr>
        <p:spPr/>
        <p:txBody>
          <a:bodyPr/>
          <a:lstStyle/>
          <a:p>
            <a:fld id="{8C616E8F-BF65-1643-9F00-FF84D0665BC6}" type="slidenum">
              <a:rPr lang="en-US" smtClean="0"/>
              <a:t>60</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7000" y="1143000"/>
            <a:ext cx="6858000" cy="4572000"/>
          </a:xfrm>
          <a:prstGeom prst="rect">
            <a:avLst/>
          </a:prstGeom>
        </p:spPr>
      </p:pic>
    </p:spTree>
    <p:extLst>
      <p:ext uri="{BB962C8B-B14F-4D97-AF65-F5344CB8AC3E}">
        <p14:creationId xmlns:p14="http://schemas.microsoft.com/office/powerpoint/2010/main" val="94390322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Overfitting with polynomials</a:t>
            </a:r>
          </a:p>
        </p:txBody>
      </p:sp>
      <p:sp>
        <p:nvSpPr>
          <p:cNvPr id="3" name="Slide Number Placeholder 2"/>
          <p:cNvSpPr>
            <a:spLocks noGrp="1"/>
          </p:cNvSpPr>
          <p:nvPr>
            <p:ph type="sldNum" sz="quarter" idx="12"/>
          </p:nvPr>
        </p:nvSpPr>
        <p:spPr/>
        <p:txBody>
          <a:bodyPr/>
          <a:lstStyle/>
          <a:p>
            <a:fld id="{8C616E8F-BF65-1643-9F00-FF84D0665BC6}" type="slidenum">
              <a:rPr lang="en-US" smtClean="0"/>
              <a:t>61</a:t>
            </a:fld>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688" y="600169"/>
            <a:ext cx="5019675" cy="3346450"/>
          </a:xfrm>
          <a:prstGeom prst="rect">
            <a:avLst/>
          </a:prstGeom>
        </p:spPr>
      </p:pic>
      <p:pic>
        <p:nvPicPr>
          <p:cNvPr id="5" name="Picture 4">
            <a:extLst>
              <a:ext uri="{FF2B5EF4-FFF2-40B4-BE49-F238E27FC236}">
                <a16:creationId xmlns:a16="http://schemas.microsoft.com/office/drawing/2014/main" id="{1C3266B5-E8BF-564E-9B55-6B479720D3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72919" y="663763"/>
            <a:ext cx="4993481" cy="3328987"/>
          </a:xfrm>
          <a:prstGeom prst="rect">
            <a:avLst/>
          </a:prstGeom>
        </p:spPr>
      </p:pic>
      <p:pic>
        <p:nvPicPr>
          <p:cNvPr id="7" name="Picture 6">
            <a:extLst>
              <a:ext uri="{FF2B5EF4-FFF2-40B4-BE49-F238E27FC236}">
                <a16:creationId xmlns:a16="http://schemas.microsoft.com/office/drawing/2014/main" id="{16393B2A-7EA6-7E44-976B-B92248F87A6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4831" y="3571875"/>
            <a:ext cx="4243388" cy="2828925"/>
          </a:xfrm>
          <a:prstGeom prst="rect">
            <a:avLst/>
          </a:prstGeom>
        </p:spPr>
      </p:pic>
      <p:pic>
        <p:nvPicPr>
          <p:cNvPr id="8" name="Picture 7">
            <a:extLst>
              <a:ext uri="{FF2B5EF4-FFF2-40B4-BE49-F238E27FC236}">
                <a16:creationId xmlns:a16="http://schemas.microsoft.com/office/drawing/2014/main" id="{B07FC6AD-BADB-4642-A49A-BC01D745D17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61063" y="3571875"/>
            <a:ext cx="4564856" cy="3043237"/>
          </a:xfrm>
          <a:prstGeom prst="rect">
            <a:avLst/>
          </a:prstGeom>
        </p:spPr>
      </p:pic>
    </p:spTree>
    <p:extLst>
      <p:ext uri="{BB962C8B-B14F-4D97-AF65-F5344CB8AC3E}">
        <p14:creationId xmlns:p14="http://schemas.microsoft.com/office/powerpoint/2010/main" val="138632731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Validation/Test</a:t>
            </a:r>
          </a:p>
        </p:txBody>
      </p:sp>
      <p:sp>
        <p:nvSpPr>
          <p:cNvPr id="4" name="Slide Number Placeholder 3"/>
          <p:cNvSpPr>
            <a:spLocks noGrp="1"/>
          </p:cNvSpPr>
          <p:nvPr>
            <p:ph type="sldNum" sz="quarter" idx="12"/>
          </p:nvPr>
        </p:nvSpPr>
        <p:spPr/>
        <p:txBody>
          <a:bodyPr/>
          <a:lstStyle/>
          <a:p>
            <a:fld id="{81B7CCDB-6D39-0547-B7B3-C80E39D6513A}" type="slidenum">
              <a:rPr lang="en-US" smtClean="0"/>
              <a:t>62</a:t>
            </a:fld>
            <a:endParaRPr lang="en-US"/>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7000" y="1143000"/>
            <a:ext cx="6858000" cy="4572000"/>
          </a:xfrm>
          <a:prstGeom prst="rect">
            <a:avLst/>
          </a:prstGeom>
        </p:spPr>
      </p:pic>
    </p:spTree>
    <p:extLst>
      <p:ext uri="{BB962C8B-B14F-4D97-AF65-F5344CB8AC3E}">
        <p14:creationId xmlns:p14="http://schemas.microsoft.com/office/powerpoint/2010/main" val="171651674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Overfitting</a:t>
            </a:r>
          </a:p>
        </p:txBody>
      </p:sp>
      <p:sp>
        <p:nvSpPr>
          <p:cNvPr id="3" name="Content Placeholder 2"/>
          <p:cNvSpPr>
            <a:spLocks noGrp="1"/>
          </p:cNvSpPr>
          <p:nvPr>
            <p:ph idx="1"/>
          </p:nvPr>
        </p:nvSpPr>
        <p:spPr>
          <a:xfrm>
            <a:off x="671744" y="983807"/>
            <a:ext cx="10848512" cy="2111143"/>
          </a:xfrm>
        </p:spPr>
        <p:txBody>
          <a:bodyPr/>
          <a:lstStyle/>
          <a:p>
            <a:r>
              <a:rPr lang="en-US" dirty="0">
                <a:solidFill>
                  <a:schemeClr val="tx1">
                    <a:lumMod val="75000"/>
                    <a:lumOff val="25000"/>
                  </a:schemeClr>
                </a:solidFill>
                <a:latin typeface="Karla" charset="0"/>
                <a:ea typeface="Karla" charset="0"/>
                <a:cs typeface="Karla" charset="0"/>
              </a:rPr>
              <a:t>In statistical modeling, </a:t>
            </a:r>
            <a:r>
              <a:rPr lang="en-US" b="1" dirty="0">
                <a:solidFill>
                  <a:schemeClr val="tx1">
                    <a:lumMod val="75000"/>
                    <a:lumOff val="25000"/>
                  </a:schemeClr>
                </a:solidFill>
                <a:latin typeface="Karla" charset="0"/>
                <a:ea typeface="Karla" charset="0"/>
                <a:cs typeface="Karla" charset="0"/>
              </a:rPr>
              <a:t>overfitting</a:t>
            </a:r>
            <a:r>
              <a:rPr lang="en-US" dirty="0">
                <a:solidFill>
                  <a:schemeClr val="tx1">
                    <a:lumMod val="75000"/>
                    <a:lumOff val="25000"/>
                  </a:schemeClr>
                </a:solidFill>
                <a:latin typeface="Karla" charset="0"/>
                <a:ea typeface="Karla" charset="0"/>
                <a:cs typeface="Karla" charset="0"/>
              </a:rPr>
              <a:t> is </a:t>
            </a:r>
            <a:r>
              <a:rPr lang="en-US" i="1" dirty="0">
                <a:solidFill>
                  <a:schemeClr val="tx1">
                    <a:lumMod val="75000"/>
                    <a:lumOff val="25000"/>
                  </a:schemeClr>
                </a:solidFill>
                <a:latin typeface="Karla" charset="0"/>
                <a:ea typeface="Karla" charset="0"/>
                <a:cs typeface="Karla" charset="0"/>
              </a:rPr>
              <a:t>the production of an analysis that corresponds too closely or exactly to a particular set of data, and may therefore fail to properly capture the true relationships or predict future (aka, out-of-sample) observations reliably</a:t>
            </a:r>
            <a:r>
              <a:rPr lang="en-US" dirty="0">
                <a:solidFill>
                  <a:schemeClr val="tx1">
                    <a:lumMod val="75000"/>
                    <a:lumOff val="25000"/>
                  </a:schemeClr>
                </a:solidFill>
                <a:latin typeface="Karla" charset="0"/>
                <a:ea typeface="Karla" charset="0"/>
                <a:cs typeface="Karla" charset="0"/>
              </a:rPr>
              <a:t>.</a:t>
            </a:r>
          </a:p>
          <a:p>
            <a:endParaRPr lang="en-US" sz="900" dirty="0">
              <a:solidFill>
                <a:schemeClr val="tx1">
                  <a:lumMod val="75000"/>
                  <a:lumOff val="25000"/>
                </a:schemeClr>
              </a:solidFill>
              <a:latin typeface="Karla" charset="0"/>
              <a:ea typeface="Karla" charset="0"/>
              <a:cs typeface="Karla" charset="0"/>
            </a:endParaRPr>
          </a:p>
          <a:p>
            <a:r>
              <a:rPr lang="en-US" dirty="0">
                <a:solidFill>
                  <a:schemeClr val="tx1">
                    <a:lumMod val="75000"/>
                    <a:lumOff val="25000"/>
                  </a:schemeClr>
                </a:solidFill>
                <a:latin typeface="Karla" charset="0"/>
                <a:ea typeface="Karla" charset="0"/>
                <a:cs typeface="Karla" charset="0"/>
              </a:rPr>
              <a:t>You can think of overfitting as fitting to the particular intricacies of the residuals in the training set and not just the true signal in the relationship between the response and the predictors:</a:t>
            </a:r>
          </a:p>
          <a:p>
            <a:endParaRPr lang="en-US" sz="900" dirty="0">
              <a:solidFill>
                <a:schemeClr val="tx1">
                  <a:lumMod val="75000"/>
                  <a:lumOff val="25000"/>
                </a:schemeClr>
              </a:solidFill>
              <a:latin typeface="Karla" charset="0"/>
              <a:ea typeface="Karla" charset="0"/>
              <a:cs typeface="Karla" charset="0"/>
            </a:endParaRPr>
          </a:p>
          <a:p>
            <a:r>
              <a:rPr lang="en-US" dirty="0">
                <a:solidFill>
                  <a:schemeClr val="tx1">
                    <a:lumMod val="75000"/>
                    <a:lumOff val="25000"/>
                  </a:schemeClr>
                </a:solidFill>
                <a:latin typeface="Karla" charset="0"/>
                <a:ea typeface="Karla" charset="0"/>
                <a:cs typeface="Karla" charset="0"/>
              </a:rPr>
              <a:t>Think:</a:t>
            </a:r>
          </a:p>
        </p:txBody>
      </p:sp>
      <p:sp>
        <p:nvSpPr>
          <p:cNvPr id="4" name="Slide Number Placeholder 3"/>
          <p:cNvSpPr>
            <a:spLocks noGrp="1"/>
          </p:cNvSpPr>
          <p:nvPr>
            <p:ph type="sldNum" sz="quarter" idx="12"/>
          </p:nvPr>
        </p:nvSpPr>
        <p:spPr/>
        <p:txBody>
          <a:bodyPr/>
          <a:lstStyle/>
          <a:p>
            <a:fld id="{A13833A1-46C9-FB45-812F-A8AC7B5136EB}" type="slidenum">
              <a:rPr lang="en-US" smtClean="0"/>
              <a:t>63</a:t>
            </a:fld>
            <a:endParaRPr lang="en-US" dirty="0"/>
          </a:p>
        </p:txBody>
      </p:sp>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21141059-B96D-0043-A175-22C706290CC4}"/>
                  </a:ext>
                </a:extLst>
              </p:cNvPr>
              <p:cNvSpPr/>
              <p:nvPr/>
            </p:nvSpPr>
            <p:spPr>
              <a:xfrm>
                <a:off x="4559702" y="4871993"/>
                <a:ext cx="2618602" cy="815608"/>
              </a:xfrm>
              <a:prstGeom prst="rect">
                <a:avLst/>
              </a:prstGeom>
            </p:spPr>
            <p:txBody>
              <a:bodyPr wrap="none">
                <a:spAutoFit/>
              </a:bodyPr>
              <a:lstStyle/>
              <a:p>
                <a:pPr>
                  <a:spcAft>
                    <a:spcPts val="1800"/>
                  </a:spcAft>
                </a:pPr>
                <a14:m>
                  <m:oMathPara xmlns:m="http://schemas.openxmlformats.org/officeDocument/2006/math">
                    <m:oMathParaPr>
                      <m:jc m:val="centerGroup"/>
                    </m:oMathParaPr>
                    <m:oMath xmlns:m="http://schemas.openxmlformats.org/officeDocument/2006/math">
                      <m:r>
                        <a:rPr lang="en-US" sz="3200" i="1">
                          <a:latin typeface="Cambria Math" panose="02040503050406030204" pitchFamily="18" charset="0"/>
                        </a:rPr>
                        <m:t>𝑌</m:t>
                      </m:r>
                      <m:r>
                        <a:rPr lang="en-US" sz="3200" i="1">
                          <a:latin typeface="Cambria Math" charset="0"/>
                        </a:rPr>
                        <m:t>=</m:t>
                      </m:r>
                      <m:r>
                        <a:rPr lang="en-US" sz="3200" i="1">
                          <a:latin typeface="Cambria Math" charset="0"/>
                        </a:rPr>
                        <m:t>𝑓</m:t>
                      </m:r>
                      <m:d>
                        <m:dPr>
                          <m:ctrlPr>
                            <a:rPr lang="en-US" sz="3200" i="1">
                              <a:latin typeface="Cambria Math" panose="02040503050406030204" pitchFamily="18" charset="0"/>
                            </a:rPr>
                          </m:ctrlPr>
                        </m:dPr>
                        <m:e>
                          <m:r>
                            <a:rPr lang="en-US" sz="3200" b="1" i="1">
                              <a:latin typeface="Cambria Math" panose="02040503050406030204" pitchFamily="18" charset="0"/>
                            </a:rPr>
                            <m:t>𝑿</m:t>
                          </m:r>
                        </m:e>
                      </m:d>
                      <m:r>
                        <a:rPr lang="en-US" sz="3200" i="1">
                          <a:latin typeface="Cambria Math" charset="0"/>
                        </a:rPr>
                        <m:t>+</m:t>
                      </m:r>
                      <m:r>
                        <a:rPr lang="en-US" sz="3200" i="1">
                          <a:latin typeface="Cambria Math" charset="0"/>
                        </a:rPr>
                        <m:t>𝜀</m:t>
                      </m:r>
                    </m:oMath>
                  </m:oMathPara>
                </a14:m>
                <a:endParaRPr lang="en-US" sz="3200" dirty="0"/>
              </a:p>
            </p:txBody>
          </p:sp>
        </mc:Choice>
        <mc:Fallback xmlns="">
          <p:sp>
            <p:nvSpPr>
              <p:cNvPr id="5" name="Rectangle 4">
                <a:extLst>
                  <a:ext uri="{FF2B5EF4-FFF2-40B4-BE49-F238E27FC236}">
                    <a16:creationId xmlns:a16="http://schemas.microsoft.com/office/drawing/2014/main" id="{21141059-B96D-0043-A175-22C706290CC4}"/>
                  </a:ext>
                </a:extLst>
              </p:cNvPr>
              <p:cNvSpPr>
                <a:spLocks noRot="1" noChangeAspect="1" noMove="1" noResize="1" noEditPoints="1" noAdjustHandles="1" noChangeArrowheads="1" noChangeShapeType="1" noTextEdit="1"/>
              </p:cNvSpPr>
              <p:nvPr/>
            </p:nvSpPr>
            <p:spPr>
              <a:xfrm>
                <a:off x="4559702" y="4871993"/>
                <a:ext cx="2618602" cy="815608"/>
              </a:xfrm>
              <a:prstGeom prst="rect">
                <a:avLst/>
              </a:prstGeo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48746880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Train-Validation-Test</a:t>
            </a:r>
          </a:p>
        </p:txBody>
      </p:sp>
      <p:sp>
        <p:nvSpPr>
          <p:cNvPr id="3" name="Content Placeholder 2"/>
          <p:cNvSpPr>
            <a:spLocks noGrp="1"/>
          </p:cNvSpPr>
          <p:nvPr>
            <p:ph idx="1"/>
          </p:nvPr>
        </p:nvSpPr>
        <p:spPr>
          <a:xfrm>
            <a:off x="932496" y="1057169"/>
            <a:ext cx="10327008" cy="2111143"/>
          </a:xfrm>
        </p:spPr>
        <p:txBody>
          <a:bodyPr/>
          <a:lstStyle/>
          <a:p>
            <a:r>
              <a:rPr lang="en-US" b="1" dirty="0">
                <a:solidFill>
                  <a:schemeClr val="accent2"/>
                </a:solidFill>
              </a:rPr>
              <a:t>Question:</a:t>
            </a:r>
          </a:p>
          <a:p>
            <a:r>
              <a:rPr lang="en-US" dirty="0"/>
              <a:t>	What is a more honest representation of the performance of the 	model (a polynomial model of degree = 10)?</a:t>
            </a:r>
          </a:p>
          <a:p>
            <a:endParaRPr lang="en-US" dirty="0"/>
          </a:p>
          <a:p>
            <a:r>
              <a:rPr lang="en-US" dirty="0"/>
              <a:t>	</a:t>
            </a:r>
            <a:r>
              <a:rPr lang="is-IS" dirty="0"/>
              <a:t>R2_test = 0.52</a:t>
            </a:r>
          </a:p>
          <a:p>
            <a:r>
              <a:rPr lang="is-IS" dirty="0"/>
              <a:t>	R2_train = 0.83</a:t>
            </a:r>
          </a:p>
          <a:p>
            <a:endParaRPr lang="is-IS" dirty="0"/>
          </a:p>
          <a:p>
            <a:endParaRPr lang="is-IS" dirty="0"/>
          </a:p>
          <a:p>
            <a:endParaRPr lang="en-US" dirty="0"/>
          </a:p>
        </p:txBody>
      </p:sp>
      <p:sp>
        <p:nvSpPr>
          <p:cNvPr id="4" name="Slide Number Placeholder 3"/>
          <p:cNvSpPr>
            <a:spLocks noGrp="1"/>
          </p:cNvSpPr>
          <p:nvPr>
            <p:ph type="sldNum" sz="quarter" idx="12"/>
          </p:nvPr>
        </p:nvSpPr>
        <p:spPr/>
        <p:txBody>
          <a:bodyPr/>
          <a:lstStyle/>
          <a:p>
            <a:fld id="{8C616E8F-BF65-1643-9F00-FF84D0665BC6}" type="slidenum">
              <a:rPr lang="en-US" smtClean="0"/>
              <a:t>64</a:t>
            </a:fld>
            <a:endParaRPr lang="en-US"/>
          </a:p>
        </p:txBody>
      </p:sp>
      <p:sp>
        <p:nvSpPr>
          <p:cNvPr id="5" name="AutoShape 2" descr="mage result for train validation test split"/>
          <p:cNvSpPr>
            <a:spLocks noChangeAspect="1" noChangeArrowheads="1"/>
          </p:cNvSpPr>
          <p:nvPr/>
        </p:nvSpPr>
        <p:spPr bwMode="auto">
          <a:xfrm>
            <a:off x="0" y="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274323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Lecture Outline </a:t>
            </a:r>
            <a:br>
              <a:rPr lang="en-US" dirty="0"/>
            </a:b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19128" y="840932"/>
                <a:ext cx="10102809" cy="5331268"/>
              </a:xfrm>
              <a:noFill/>
              <a:ln w="12700">
                <a:noFill/>
              </a:ln>
              <a:effectLst/>
            </p:spPr>
            <p:txBody>
              <a:bodyPr/>
              <a:lstStyle/>
              <a:p>
                <a:pPr>
                  <a:spcBef>
                    <a:spcPts val="600"/>
                  </a:spcBef>
                </a:pPr>
                <a:r>
                  <a:rPr lang="en-US" sz="2400" dirty="0">
                    <a:solidFill>
                      <a:schemeClr val="bg1">
                        <a:lumMod val="65000"/>
                      </a:schemeClr>
                    </a:solidFill>
                  </a:rPr>
                  <a:t>Brief Recap </a:t>
                </a:r>
              </a:p>
              <a:p>
                <a:pPr>
                  <a:spcBef>
                    <a:spcPts val="600"/>
                  </a:spcBef>
                </a:pPr>
                <a:r>
                  <a:rPr lang="en-US" sz="2400" dirty="0">
                    <a:solidFill>
                      <a:schemeClr val="bg1">
                        <a:lumMod val="65000"/>
                      </a:schemeClr>
                    </a:solidFill>
                  </a:rPr>
                  <a:t>How well do we know </a:t>
                </a:r>
                <a14:m>
                  <m:oMath xmlns:m="http://schemas.openxmlformats.org/officeDocument/2006/math">
                    <m:acc>
                      <m:accPr>
                        <m:chr m:val="̂"/>
                        <m:ctrlPr>
                          <a:rPr lang="en-US" sz="2400" i="1">
                            <a:solidFill>
                              <a:schemeClr val="bg1">
                                <a:lumMod val="65000"/>
                              </a:schemeClr>
                            </a:solidFill>
                            <a:latin typeface="Cambria Math" panose="02040503050406030204" pitchFamily="18" charset="0"/>
                          </a:rPr>
                        </m:ctrlPr>
                      </m:accPr>
                      <m:e>
                        <m:r>
                          <a:rPr lang="en-US" sz="2400" i="1">
                            <a:solidFill>
                              <a:schemeClr val="bg1">
                                <a:lumMod val="65000"/>
                              </a:schemeClr>
                            </a:solidFill>
                            <a:latin typeface="Cambria Math" charset="0"/>
                          </a:rPr>
                          <m:t>𝑓</m:t>
                        </m:r>
                      </m:e>
                    </m:acc>
                  </m:oMath>
                </a14:m>
                <a:r>
                  <a:rPr lang="en-US" sz="2400" dirty="0">
                    <a:solidFill>
                      <a:schemeClr val="bg1">
                        <a:lumMod val="65000"/>
                      </a:schemeClr>
                    </a:solidFill>
                  </a:rPr>
                  <a:t> </a:t>
                </a:r>
              </a:p>
              <a:p>
                <a:pPr>
                  <a:spcBef>
                    <a:spcPts val="600"/>
                  </a:spcBef>
                </a:pPr>
                <a:r>
                  <a:rPr lang="en-US" sz="2400" dirty="0">
                    <a:solidFill>
                      <a:schemeClr val="bg1">
                        <a:lumMod val="65000"/>
                      </a:schemeClr>
                    </a:solidFill>
                  </a:rPr>
                  <a:t>	    Confidence and Prediction Intervals around our </a:t>
                </a:r>
                <a14:m>
                  <m:oMath xmlns:m="http://schemas.openxmlformats.org/officeDocument/2006/math">
                    <m:acc>
                      <m:accPr>
                        <m:chr m:val="̂"/>
                        <m:ctrlPr>
                          <a:rPr lang="en-US" sz="2400" i="1">
                            <a:solidFill>
                              <a:schemeClr val="bg1">
                                <a:lumMod val="65000"/>
                              </a:schemeClr>
                            </a:solidFill>
                            <a:latin typeface="Cambria Math" panose="02040503050406030204" pitchFamily="18" charset="0"/>
                          </a:rPr>
                        </m:ctrlPr>
                      </m:accPr>
                      <m:e>
                        <m:r>
                          <a:rPr lang="en-US" sz="2400" i="1">
                            <a:solidFill>
                              <a:schemeClr val="bg1">
                                <a:lumMod val="65000"/>
                              </a:schemeClr>
                            </a:solidFill>
                            <a:latin typeface="Cambria Math" charset="0"/>
                          </a:rPr>
                          <m:t>𝑓</m:t>
                        </m:r>
                      </m:e>
                    </m:acc>
                    <m:r>
                      <a:rPr lang="en-US" sz="2400" i="1">
                        <a:solidFill>
                          <a:schemeClr val="bg1">
                            <a:lumMod val="65000"/>
                          </a:schemeClr>
                        </a:solidFill>
                        <a:latin typeface="Cambria Math" charset="0"/>
                      </a:rPr>
                      <m:t> </m:t>
                    </m:r>
                  </m:oMath>
                </a14:m>
                <a:endParaRPr lang="en-US" sz="2400" dirty="0">
                  <a:solidFill>
                    <a:schemeClr val="bg1">
                      <a:lumMod val="65000"/>
                    </a:schemeClr>
                  </a:solidFill>
                </a:endParaRPr>
              </a:p>
              <a:p>
                <a:pPr>
                  <a:spcBef>
                    <a:spcPts val="600"/>
                  </a:spcBef>
                </a:pPr>
                <a:r>
                  <a:rPr lang="en-US" sz="2400" dirty="0">
                    <a:solidFill>
                      <a:schemeClr val="bg1">
                        <a:lumMod val="65000"/>
                      </a:schemeClr>
                    </a:solidFill>
                    <a:latin typeface="Karla" charset="0"/>
                    <a:ea typeface="Karla" charset="0"/>
                    <a:cs typeface="Karla" charset="0"/>
                  </a:rPr>
                  <a:t>Multiple Regression</a:t>
                </a:r>
              </a:p>
              <a:p>
                <a:pPr lvl="1" indent="0">
                  <a:spcBef>
                    <a:spcPts val="600"/>
                  </a:spcBef>
                  <a:buNone/>
                </a:pPr>
                <a:r>
                  <a:rPr lang="en-US" dirty="0">
                    <a:solidFill>
                      <a:schemeClr val="bg1">
                        <a:lumMod val="65000"/>
                      </a:schemeClr>
                    </a:solidFill>
                    <a:latin typeface="Karla" charset="0"/>
                    <a:ea typeface="Karla" charset="0"/>
                    <a:cs typeface="Karla" charset="0"/>
                  </a:rPr>
                  <a:t>Formulation using Linear Algebra</a:t>
                </a:r>
              </a:p>
              <a:p>
                <a:pPr>
                  <a:spcBef>
                    <a:spcPts val="600"/>
                  </a:spcBef>
                </a:pPr>
                <a:r>
                  <a:rPr lang="en-US" sz="2400" dirty="0">
                    <a:solidFill>
                      <a:schemeClr val="bg1">
                        <a:lumMod val="65000"/>
                      </a:schemeClr>
                    </a:solidFill>
                    <a:latin typeface="Karla" charset="0"/>
                    <a:ea typeface="Karla" charset="0"/>
                    <a:cs typeface="Karla" charset="0"/>
                  </a:rPr>
                  <a:t>Categorical Predictors</a:t>
                </a:r>
              </a:p>
              <a:p>
                <a:pPr>
                  <a:spcBef>
                    <a:spcPts val="600"/>
                  </a:spcBef>
                </a:pPr>
                <a:r>
                  <a:rPr lang="en-US" sz="2400" dirty="0">
                    <a:solidFill>
                      <a:schemeClr val="bg1">
                        <a:lumMod val="65000"/>
                      </a:schemeClr>
                    </a:solidFill>
                    <a:latin typeface="Karla" charset="0"/>
                    <a:ea typeface="Karla" charset="0"/>
                    <a:cs typeface="Karla" charset="0"/>
                  </a:rPr>
                  <a:t>Interaction Terms </a:t>
                </a:r>
              </a:p>
              <a:p>
                <a:pPr>
                  <a:spcBef>
                    <a:spcPts val="600"/>
                  </a:spcBef>
                </a:pPr>
                <a:r>
                  <a:rPr lang="en-US" sz="2400" dirty="0">
                    <a:solidFill>
                      <a:schemeClr val="bg1">
                        <a:lumMod val="65000"/>
                      </a:schemeClr>
                    </a:solidFill>
                    <a:latin typeface="Karla" charset="0"/>
                    <a:ea typeface="Karla" charset="0"/>
                    <a:cs typeface="Karla" charset="0"/>
                  </a:rPr>
                  <a:t>Polynomial Regression </a:t>
                </a:r>
              </a:p>
              <a:p>
                <a:pPr lvl="1" indent="0">
                  <a:spcBef>
                    <a:spcPts val="600"/>
                  </a:spcBef>
                  <a:buNone/>
                </a:pPr>
                <a:r>
                  <a:rPr lang="en-US" dirty="0">
                    <a:solidFill>
                      <a:schemeClr val="bg1">
                        <a:lumMod val="65000"/>
                      </a:schemeClr>
                    </a:solidFill>
                    <a:latin typeface="Karla" charset="0"/>
                    <a:ea typeface="Karla" charset="0"/>
                    <a:cs typeface="Karla" charset="0"/>
                  </a:rPr>
                  <a:t>Linear Algebra Formulation</a:t>
                </a:r>
              </a:p>
              <a:p>
                <a:pPr>
                  <a:spcBef>
                    <a:spcPts val="600"/>
                  </a:spcBef>
                </a:pPr>
                <a:r>
                  <a:rPr lang="en-US" sz="2400" dirty="0">
                    <a:solidFill>
                      <a:schemeClr val="bg1">
                        <a:lumMod val="65000"/>
                      </a:schemeClr>
                    </a:solidFill>
                    <a:latin typeface="Karla" charset="0"/>
                    <a:ea typeface="Karla" charset="0"/>
                    <a:cs typeface="Karla" charset="0"/>
                  </a:rPr>
                  <a:t>Overfitting</a:t>
                </a:r>
              </a:p>
              <a:p>
                <a:pPr>
                  <a:spcBef>
                    <a:spcPts val="600"/>
                  </a:spcBef>
                </a:pPr>
                <a:r>
                  <a:rPr lang="en-US" sz="2400" b="1" dirty="0">
                    <a:solidFill>
                      <a:schemeClr val="tx1"/>
                    </a:solidFill>
                    <a:latin typeface="Karla" charset="0"/>
                    <a:ea typeface="Karla" charset="0"/>
                    <a:cs typeface="Karla" charset="0"/>
                  </a:rPr>
                  <a:t>Variable Selection</a:t>
                </a:r>
              </a:p>
              <a:p>
                <a:pPr>
                  <a:spcBef>
                    <a:spcPts val="600"/>
                  </a:spcBef>
                </a:pPr>
                <a:r>
                  <a:rPr lang="en-US" sz="2400" dirty="0">
                    <a:solidFill>
                      <a:schemeClr val="bg1">
                        <a:lumMod val="65000"/>
                      </a:schemeClr>
                    </a:solidFill>
                    <a:latin typeface="Karla" charset="0"/>
                    <a:ea typeface="Karla" charset="0"/>
                    <a:cs typeface="Karla" charset="0"/>
                  </a:rPr>
                  <a:t>Bias vs. Variance</a:t>
                </a:r>
              </a:p>
              <a:p>
                <a:pPr>
                  <a:spcBef>
                    <a:spcPts val="600"/>
                  </a:spcBef>
                </a:pPr>
                <a:endParaRPr lang="en-US" sz="2400" dirty="0">
                  <a:solidFill>
                    <a:schemeClr val="tx1">
                      <a:lumMod val="75000"/>
                      <a:lumOff val="25000"/>
                    </a:schemeClr>
                  </a:solidFill>
                  <a:latin typeface="Karla" charset="0"/>
                  <a:ea typeface="Karla" charset="0"/>
                  <a:cs typeface="Karla" charset="0"/>
                </a:endParaRPr>
              </a:p>
              <a:p>
                <a:pPr>
                  <a:spcBef>
                    <a:spcPts val="600"/>
                  </a:spcBef>
                </a:pPr>
                <a:endParaRPr lang="en-US" sz="2400" dirty="0">
                  <a:solidFill>
                    <a:schemeClr val="tx1">
                      <a:lumMod val="75000"/>
                      <a:lumOff val="25000"/>
                    </a:schemeClr>
                  </a:solidFill>
                  <a:latin typeface="Karla" charset="0"/>
                  <a:ea typeface="Karla" charset="0"/>
                  <a:cs typeface="Karla"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19128" y="840932"/>
                <a:ext cx="10102809" cy="5331268"/>
              </a:xfrm>
              <a:blipFill>
                <a:blip r:embed="rId2"/>
                <a:stretch>
                  <a:fillRect l="-753" t="-713" b="-3088"/>
                </a:stretch>
              </a:blipFill>
              <a:ln w="12700">
                <a:noFill/>
              </a:ln>
              <a:effectLst/>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65</a:t>
            </a:fld>
            <a:endParaRPr lang="en-US"/>
          </a:p>
        </p:txBody>
      </p:sp>
    </p:spTree>
    <p:extLst>
      <p:ext uri="{BB962C8B-B14F-4D97-AF65-F5344CB8AC3E}">
        <p14:creationId xmlns:p14="http://schemas.microsoft.com/office/powerpoint/2010/main" val="75397178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Variable Selection</a:t>
            </a:r>
          </a:p>
        </p:txBody>
      </p:sp>
      <p:sp>
        <p:nvSpPr>
          <p:cNvPr id="3" name="Content Placeholder 2"/>
          <p:cNvSpPr>
            <a:spLocks noGrp="1"/>
          </p:cNvSpPr>
          <p:nvPr>
            <p:ph idx="1"/>
          </p:nvPr>
        </p:nvSpPr>
        <p:spPr>
          <a:xfrm>
            <a:off x="833414" y="1177758"/>
            <a:ext cx="10748985" cy="2111143"/>
          </a:xfrm>
        </p:spPr>
        <p:txBody>
          <a:bodyPr/>
          <a:lstStyle/>
          <a:p>
            <a:r>
              <a:rPr lang="en-US" sz="2600" b="1" dirty="0"/>
              <a:t>Variable selection </a:t>
            </a:r>
            <a:r>
              <a:rPr lang="en-US" sz="2600" dirty="0"/>
              <a:t>(also called </a:t>
            </a:r>
            <a:r>
              <a:rPr lang="en-US" sz="2600" b="1" dirty="0"/>
              <a:t>model selection</a:t>
            </a:r>
            <a:r>
              <a:rPr lang="en-US" sz="2600" dirty="0"/>
              <a:t>)</a:t>
            </a:r>
            <a:r>
              <a:rPr lang="en-US" sz="2600" b="1" dirty="0"/>
              <a:t> </a:t>
            </a:r>
            <a:r>
              <a:rPr lang="en-US" sz="2600" dirty="0"/>
              <a:t>is the application of a principled method to determine the complexity of the model, e.g. choosing a subset of predictors, choosing the degree of the polynomial model etc.</a:t>
            </a:r>
          </a:p>
          <a:p>
            <a:endParaRPr lang="en-US" sz="900" dirty="0"/>
          </a:p>
          <a:p>
            <a:r>
              <a:rPr lang="en-US" sz="2600" dirty="0"/>
              <a:t>A strong motivation for performing model selection is to avoid overfitting, which we saw can happen when: </a:t>
            </a:r>
          </a:p>
          <a:p>
            <a:endParaRPr lang="en-US" sz="900" dirty="0"/>
          </a:p>
          <a:p>
            <a:pPr marL="342900" indent="-342900">
              <a:buFont typeface="Arial" charset="0"/>
              <a:buChar char="•"/>
            </a:pPr>
            <a:r>
              <a:rPr lang="en-US" sz="2600" dirty="0"/>
              <a:t>there are too many predictors:</a:t>
            </a:r>
          </a:p>
          <a:p>
            <a:pPr marL="1085820" lvl="1" indent="-342900">
              <a:buFont typeface="Arial" charset="0"/>
              <a:buChar char="•"/>
            </a:pPr>
            <a:r>
              <a:rPr lang="en-US" sz="2600" dirty="0"/>
              <a:t>the feature space has high dimensionality</a:t>
            </a:r>
          </a:p>
          <a:p>
            <a:pPr marL="1085820" lvl="1" indent="-342900">
              <a:buFont typeface="Arial" charset="0"/>
              <a:buChar char="•"/>
            </a:pPr>
            <a:r>
              <a:rPr lang="en-US" sz="2600" dirty="0"/>
              <a:t>the polynomial degree is too high</a:t>
            </a:r>
          </a:p>
          <a:p>
            <a:pPr marL="1085820" lvl="1" indent="-342900">
              <a:buFont typeface="Arial" charset="0"/>
              <a:buChar char="•"/>
            </a:pPr>
            <a:r>
              <a:rPr lang="en-US" sz="2600" dirty="0"/>
              <a:t>too many interaction terms are considered</a:t>
            </a:r>
          </a:p>
          <a:p>
            <a:pPr marL="342900" indent="-342900">
              <a:buFont typeface="Arial" charset="0"/>
              <a:buChar char="•"/>
            </a:pPr>
            <a:r>
              <a:rPr lang="en-US" sz="2600" dirty="0"/>
              <a:t>the coefficients values are too </a:t>
            </a:r>
            <a:r>
              <a:rPr lang="en-US" sz="2600" b="1" dirty="0"/>
              <a:t>extreme </a:t>
            </a:r>
            <a:r>
              <a:rPr lang="en-US" sz="2600" dirty="0"/>
              <a:t>(high multicollinearity) </a:t>
            </a:r>
          </a:p>
          <a:p>
            <a:endParaRPr lang="en-US" sz="2400" dirty="0"/>
          </a:p>
          <a:p>
            <a:endParaRPr lang="en-US" sz="2400" dirty="0"/>
          </a:p>
        </p:txBody>
      </p:sp>
      <p:sp>
        <p:nvSpPr>
          <p:cNvPr id="4" name="Slide Number Placeholder 3"/>
          <p:cNvSpPr>
            <a:spLocks noGrp="1"/>
          </p:cNvSpPr>
          <p:nvPr>
            <p:ph type="sldNum" sz="quarter" idx="12"/>
          </p:nvPr>
        </p:nvSpPr>
        <p:spPr/>
        <p:txBody>
          <a:bodyPr/>
          <a:lstStyle/>
          <a:p>
            <a:fld id="{8C616E8F-BF65-1643-9F00-FF84D0665BC6}" type="slidenum">
              <a:rPr lang="en-US" smtClean="0"/>
              <a:t>66</a:t>
            </a:fld>
            <a:endParaRPr lang="en-US"/>
          </a:p>
        </p:txBody>
      </p:sp>
    </p:spTree>
    <p:extLst>
      <p:ext uri="{BB962C8B-B14F-4D97-AF65-F5344CB8AC3E}">
        <p14:creationId xmlns:p14="http://schemas.microsoft.com/office/powerpoint/2010/main" val="427029980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 Selection</a:t>
            </a:r>
          </a:p>
        </p:txBody>
      </p:sp>
      <p:sp>
        <p:nvSpPr>
          <p:cNvPr id="3" name="Content Placeholder 2"/>
          <p:cNvSpPr>
            <a:spLocks noGrp="1"/>
          </p:cNvSpPr>
          <p:nvPr>
            <p:ph idx="1"/>
          </p:nvPr>
        </p:nvSpPr>
        <p:spPr>
          <a:xfrm>
            <a:off x="833414" y="1177758"/>
            <a:ext cx="10748985" cy="2111143"/>
          </a:xfrm>
        </p:spPr>
        <p:txBody>
          <a:bodyPr/>
          <a:lstStyle/>
          <a:p>
            <a:r>
              <a:rPr lang="en-US" sz="2400" b="1" dirty="0"/>
              <a:t>Question: </a:t>
            </a:r>
          </a:p>
          <a:p>
            <a:r>
              <a:rPr lang="en-US" sz="2400" dirty="0"/>
              <a:t>        How many different models could be used when considering a set of </a:t>
            </a:r>
            <a:r>
              <a:rPr lang="en-US" sz="2400" b="1" i="1" dirty="0">
                <a:latin typeface="Cambria Math" charset="0"/>
                <a:ea typeface="Cambria Math" charset="0"/>
              </a:rPr>
              <a:t>J</a:t>
            </a:r>
            <a:r>
              <a:rPr lang="en-US" sz="2400" i="1" dirty="0">
                <a:latin typeface="Cambria Math" charset="0"/>
                <a:ea typeface="Cambria Math" charset="0"/>
                <a:cs typeface="Cambria Math" charset="0"/>
              </a:rPr>
              <a:t> 	</a:t>
            </a:r>
            <a:r>
              <a:rPr lang="en-US" sz="2400" dirty="0"/>
              <a:t>predictors?</a:t>
            </a:r>
          </a:p>
          <a:p>
            <a:endParaRPr lang="en-US" sz="2400" dirty="0"/>
          </a:p>
          <a:p>
            <a:endParaRPr lang="en-US" sz="2400" dirty="0"/>
          </a:p>
          <a:p>
            <a:endParaRPr lang="en-US" sz="2400" dirty="0"/>
          </a:p>
        </p:txBody>
      </p:sp>
      <p:sp>
        <p:nvSpPr>
          <p:cNvPr id="4" name="Slide Number Placeholder 3"/>
          <p:cNvSpPr>
            <a:spLocks noGrp="1"/>
          </p:cNvSpPr>
          <p:nvPr>
            <p:ph type="sldNum" sz="quarter" idx="12"/>
          </p:nvPr>
        </p:nvSpPr>
        <p:spPr/>
        <p:txBody>
          <a:bodyPr/>
          <a:lstStyle/>
          <a:p>
            <a:fld id="{8C616E8F-BF65-1643-9F00-FF84D0665BC6}" type="slidenum">
              <a:rPr lang="en-US" smtClean="0"/>
              <a:t>67</a:t>
            </a:fld>
            <a:endParaRPr lang="en-US"/>
          </a:p>
        </p:txBody>
      </p:sp>
    </p:spTree>
    <p:extLst>
      <p:ext uri="{BB962C8B-B14F-4D97-AF65-F5344CB8AC3E}">
        <p14:creationId xmlns:p14="http://schemas.microsoft.com/office/powerpoint/2010/main" val="111069644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 Selection</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721507" y="836849"/>
                <a:ext cx="10748985" cy="2111143"/>
              </a:xfrm>
            </p:spPr>
            <p:txBody>
              <a:bodyPr/>
              <a:lstStyle/>
              <a:p>
                <a:r>
                  <a:rPr lang="en-US" b="1" dirty="0">
                    <a:latin typeface="Karla" charset="0"/>
                    <a:ea typeface="Karla" charset="0"/>
                    <a:cs typeface="Karla" charset="0"/>
                  </a:rPr>
                  <a:t>Example:  </a:t>
                </a:r>
                <a:r>
                  <a:rPr lang="en-US" b="1" i="1" dirty="0">
                    <a:latin typeface="Karla" charset="0"/>
                    <a:ea typeface="Karla" charset="0"/>
                    <a:cs typeface="Karla" charset="0"/>
                  </a:rPr>
                  <a:t>J</a:t>
                </a:r>
                <a:r>
                  <a:rPr lang="en-US" b="1" dirty="0">
                    <a:latin typeface="Karla" charset="0"/>
                    <a:ea typeface="Karla" charset="0"/>
                    <a:cs typeface="Karla" charset="0"/>
                  </a:rPr>
                  <a:t> = 3 predictors </a:t>
                </a:r>
                <a14:m>
                  <m:oMath xmlns:m="http://schemas.openxmlformats.org/officeDocument/2006/math">
                    <m:r>
                      <a:rPr lang="en-US" b="1" i="1">
                        <a:latin typeface="Cambria Math" panose="02040503050406030204" pitchFamily="18" charset="0"/>
                        <a:ea typeface="Karla" charset="0"/>
                        <a:cs typeface="Karla" charset="0"/>
                      </a:rPr>
                      <m:t>(</m:t>
                    </m:r>
                    <m:sSub>
                      <m:sSubPr>
                        <m:ctrlPr>
                          <a:rPr lang="en-US" b="1" i="1">
                            <a:latin typeface="Cambria Math" panose="02040503050406030204" pitchFamily="18" charset="0"/>
                            <a:ea typeface="Karla" charset="0"/>
                            <a:cs typeface="Karla" charset="0"/>
                          </a:rPr>
                        </m:ctrlPr>
                      </m:sSubPr>
                      <m:e>
                        <m:r>
                          <a:rPr lang="en-US" b="1" i="1">
                            <a:latin typeface="Cambria Math" panose="02040503050406030204" pitchFamily="18" charset="0"/>
                            <a:ea typeface="Karla" charset="0"/>
                            <a:cs typeface="Karla" charset="0"/>
                          </a:rPr>
                          <m:t>𝑿</m:t>
                        </m:r>
                      </m:e>
                      <m:sub>
                        <m:r>
                          <a:rPr lang="en-US" b="1" i="1">
                            <a:latin typeface="Cambria Math" panose="02040503050406030204" pitchFamily="18" charset="0"/>
                            <a:ea typeface="Karla" charset="0"/>
                            <a:cs typeface="Karla" charset="0"/>
                          </a:rPr>
                          <m:t>𝟏</m:t>
                        </m:r>
                      </m:sub>
                    </m:sSub>
                    <m:r>
                      <a:rPr lang="en-US" b="1" i="1">
                        <a:latin typeface="Cambria Math" panose="02040503050406030204" pitchFamily="18" charset="0"/>
                        <a:ea typeface="Karla" charset="0"/>
                        <a:cs typeface="Karla" charset="0"/>
                      </a:rPr>
                      <m:t>,</m:t>
                    </m:r>
                    <m:sSub>
                      <m:sSubPr>
                        <m:ctrlPr>
                          <a:rPr lang="en-US" b="1" i="1">
                            <a:latin typeface="Cambria Math" panose="02040503050406030204" pitchFamily="18" charset="0"/>
                            <a:ea typeface="Karla" charset="0"/>
                            <a:cs typeface="Karla" charset="0"/>
                          </a:rPr>
                        </m:ctrlPr>
                      </m:sSubPr>
                      <m:e>
                        <m:r>
                          <a:rPr lang="en-US" b="1" i="1">
                            <a:latin typeface="Cambria Math" panose="02040503050406030204" pitchFamily="18" charset="0"/>
                            <a:ea typeface="Karla" charset="0"/>
                            <a:cs typeface="Karla" charset="0"/>
                          </a:rPr>
                          <m:t>𝑿</m:t>
                        </m:r>
                      </m:e>
                      <m:sub>
                        <m:r>
                          <a:rPr lang="en-US" b="1" i="1">
                            <a:latin typeface="Cambria Math" panose="02040503050406030204" pitchFamily="18" charset="0"/>
                            <a:ea typeface="Karla" charset="0"/>
                            <a:cs typeface="Karla" charset="0"/>
                          </a:rPr>
                          <m:t>𝟐</m:t>
                        </m:r>
                      </m:sub>
                    </m:sSub>
                    <m:r>
                      <a:rPr lang="en-US" b="1" i="1">
                        <a:latin typeface="Cambria Math" panose="02040503050406030204" pitchFamily="18" charset="0"/>
                        <a:ea typeface="Karla" charset="0"/>
                        <a:cs typeface="Karla" charset="0"/>
                      </a:rPr>
                      <m:t>,</m:t>
                    </m:r>
                    <m:sSub>
                      <m:sSubPr>
                        <m:ctrlPr>
                          <a:rPr lang="en-US" b="1" i="1">
                            <a:latin typeface="Cambria Math" panose="02040503050406030204" pitchFamily="18" charset="0"/>
                            <a:ea typeface="Karla" charset="0"/>
                            <a:cs typeface="Karla" charset="0"/>
                          </a:rPr>
                        </m:ctrlPr>
                      </m:sSubPr>
                      <m:e>
                        <m:r>
                          <a:rPr lang="en-US" b="1" i="1">
                            <a:latin typeface="Cambria Math" panose="02040503050406030204" pitchFamily="18" charset="0"/>
                            <a:ea typeface="Karla" charset="0"/>
                            <a:cs typeface="Karla" charset="0"/>
                          </a:rPr>
                          <m:t>𝑿</m:t>
                        </m:r>
                      </m:e>
                      <m:sub>
                        <m:r>
                          <a:rPr lang="en-US" b="1" i="1">
                            <a:latin typeface="Cambria Math" panose="02040503050406030204" pitchFamily="18" charset="0"/>
                            <a:ea typeface="Karla" charset="0"/>
                            <a:cs typeface="Karla" charset="0"/>
                          </a:rPr>
                          <m:t>𝟑</m:t>
                        </m:r>
                      </m:sub>
                    </m:sSub>
                    <m:r>
                      <a:rPr lang="en-US" b="1" i="1">
                        <a:latin typeface="Cambria Math" panose="02040503050406030204" pitchFamily="18" charset="0"/>
                        <a:ea typeface="Karla" charset="0"/>
                        <a:cs typeface="Karla" charset="0"/>
                      </a:rPr>
                      <m:t>)</m:t>
                    </m:r>
                  </m:oMath>
                </a14:m>
                <a:endParaRPr lang="en-US" b="1" dirty="0">
                  <a:latin typeface="Karla" charset="0"/>
                  <a:ea typeface="Karla" charset="0"/>
                  <a:cs typeface="Karla" charset="0"/>
                </a:endParaRPr>
              </a:p>
              <a:p>
                <a:pPr marL="1041400">
                  <a:buFont typeface="Arial" charset="0"/>
                  <a:buChar char="•"/>
                </a:pPr>
                <a:r>
                  <a:rPr lang="en-US" sz="2400" dirty="0"/>
                  <a:t>	</a:t>
                </a:r>
                <a:r>
                  <a:rPr lang="en-US" sz="2300" dirty="0"/>
                  <a:t>Models with 0 predictor:</a:t>
                </a:r>
              </a:p>
              <a:p>
                <a:pPr marL="1041400"/>
                <a:r>
                  <a:rPr lang="en-US" sz="2300" dirty="0"/>
                  <a:t>						M0: [intercept only]</a:t>
                </a:r>
              </a:p>
              <a:p>
                <a:pPr marL="1041400">
                  <a:buFont typeface="Arial" charset="0"/>
                  <a:buChar char="•"/>
                </a:pPr>
                <a:r>
                  <a:rPr lang="en-US" sz="2300" dirty="0"/>
                  <a:t>	Models with 1 predictor:  </a:t>
                </a:r>
              </a:p>
              <a:p>
                <a:pPr marL="1041400"/>
                <a:r>
                  <a:rPr lang="en-US" sz="2300" dirty="0"/>
                  <a:t>						M1: </a:t>
                </a:r>
                <a14:m>
                  <m:oMath xmlns:m="http://schemas.openxmlformats.org/officeDocument/2006/math">
                    <m:sSub>
                      <m:sSubPr>
                        <m:ctrlPr>
                          <a:rPr lang="en-US" sz="2300" i="1">
                            <a:latin typeface="Cambria Math" panose="02040503050406030204" pitchFamily="18" charset="0"/>
                          </a:rPr>
                        </m:ctrlPr>
                      </m:sSubPr>
                      <m:e>
                        <m:r>
                          <a:rPr lang="en-US" sz="2300" i="1">
                            <a:latin typeface="Cambria Math" charset="0"/>
                          </a:rPr>
                          <m:t>𝑋</m:t>
                        </m:r>
                      </m:e>
                      <m:sub>
                        <m:r>
                          <a:rPr lang="en-US" sz="2300" i="1">
                            <a:latin typeface="Cambria Math" charset="0"/>
                          </a:rPr>
                          <m:t>1</m:t>
                        </m:r>
                      </m:sub>
                    </m:sSub>
                  </m:oMath>
                </a14:m>
                <a:endParaRPr lang="en-US" sz="2300" dirty="0"/>
              </a:p>
              <a:p>
                <a:pPr marL="1041400"/>
                <a:r>
                  <a:rPr lang="en-US" sz="2300" dirty="0"/>
                  <a:t>						M2: </a:t>
                </a:r>
                <a14:m>
                  <m:oMath xmlns:m="http://schemas.openxmlformats.org/officeDocument/2006/math">
                    <m:sSub>
                      <m:sSubPr>
                        <m:ctrlPr>
                          <a:rPr lang="en-US" sz="2300" i="1">
                            <a:latin typeface="Cambria Math" panose="02040503050406030204" pitchFamily="18" charset="0"/>
                          </a:rPr>
                        </m:ctrlPr>
                      </m:sSubPr>
                      <m:e>
                        <m:r>
                          <a:rPr lang="en-US" sz="2300" i="1">
                            <a:latin typeface="Cambria Math" charset="0"/>
                          </a:rPr>
                          <m:t>𝑋</m:t>
                        </m:r>
                      </m:e>
                      <m:sub>
                        <m:r>
                          <a:rPr lang="en-US" sz="2300" i="1">
                            <a:latin typeface="Cambria Math" charset="0"/>
                          </a:rPr>
                          <m:t>2</m:t>
                        </m:r>
                      </m:sub>
                    </m:sSub>
                  </m:oMath>
                </a14:m>
                <a:endParaRPr lang="en-US" sz="2300" dirty="0"/>
              </a:p>
              <a:p>
                <a:pPr marL="1041400"/>
                <a:r>
                  <a:rPr lang="en-US" sz="2300" dirty="0"/>
                  <a:t>						M3: </a:t>
                </a:r>
                <a14:m>
                  <m:oMath xmlns:m="http://schemas.openxmlformats.org/officeDocument/2006/math">
                    <m:sSub>
                      <m:sSubPr>
                        <m:ctrlPr>
                          <a:rPr lang="en-US" sz="2300" i="1">
                            <a:latin typeface="Cambria Math" panose="02040503050406030204" pitchFamily="18" charset="0"/>
                          </a:rPr>
                        </m:ctrlPr>
                      </m:sSubPr>
                      <m:e>
                        <m:r>
                          <a:rPr lang="en-US" sz="2300" i="1">
                            <a:latin typeface="Cambria Math" charset="0"/>
                          </a:rPr>
                          <m:t>𝑋</m:t>
                        </m:r>
                      </m:e>
                      <m:sub>
                        <m:r>
                          <a:rPr lang="en-US" sz="2300" i="1">
                            <a:latin typeface="Cambria Math" charset="0"/>
                          </a:rPr>
                          <m:t>3</m:t>
                        </m:r>
                      </m:sub>
                    </m:sSub>
                  </m:oMath>
                </a14:m>
                <a:endParaRPr lang="en-US" sz="2300" dirty="0"/>
              </a:p>
              <a:p>
                <a:pPr marL="1041400">
                  <a:buFont typeface="Arial" charset="0"/>
                  <a:buChar char="•"/>
                </a:pPr>
                <a:r>
                  <a:rPr lang="en-US" sz="2300" dirty="0"/>
                  <a:t>	Models with 2 predictors: </a:t>
                </a:r>
              </a:p>
              <a:p>
                <a:pPr marL="1041400"/>
                <a:r>
                  <a:rPr lang="en-US" sz="2300" dirty="0"/>
                  <a:t>						M4: {</a:t>
                </a:r>
                <a14:m>
                  <m:oMath xmlns:m="http://schemas.openxmlformats.org/officeDocument/2006/math">
                    <m:sSub>
                      <m:sSubPr>
                        <m:ctrlPr>
                          <a:rPr lang="en-US" sz="2300" i="1">
                            <a:latin typeface="Cambria Math" panose="02040503050406030204" pitchFamily="18" charset="0"/>
                          </a:rPr>
                        </m:ctrlPr>
                      </m:sSubPr>
                      <m:e>
                        <m:r>
                          <a:rPr lang="en-US" sz="2300" i="1">
                            <a:latin typeface="Cambria Math" charset="0"/>
                          </a:rPr>
                          <m:t>𝑋</m:t>
                        </m:r>
                      </m:e>
                      <m:sub>
                        <m:r>
                          <a:rPr lang="en-US" sz="2300" i="1">
                            <a:latin typeface="Cambria Math" charset="0"/>
                          </a:rPr>
                          <m:t>1</m:t>
                        </m:r>
                      </m:sub>
                    </m:sSub>
                    <m:r>
                      <a:rPr lang="en-US" sz="2300" i="1">
                        <a:latin typeface="Cambria Math" charset="0"/>
                      </a:rPr>
                      <m:t>,</m:t>
                    </m:r>
                    <m:sSub>
                      <m:sSubPr>
                        <m:ctrlPr>
                          <a:rPr lang="en-US" sz="2300" i="1">
                            <a:latin typeface="Cambria Math" panose="02040503050406030204" pitchFamily="18" charset="0"/>
                          </a:rPr>
                        </m:ctrlPr>
                      </m:sSubPr>
                      <m:e>
                        <m:r>
                          <a:rPr lang="en-US" sz="2300" i="1">
                            <a:latin typeface="Cambria Math" charset="0"/>
                          </a:rPr>
                          <m:t>𝑋</m:t>
                        </m:r>
                      </m:e>
                      <m:sub>
                        <m:r>
                          <a:rPr lang="en-US" sz="2300" i="1">
                            <a:latin typeface="Cambria Math" charset="0"/>
                          </a:rPr>
                          <m:t>2</m:t>
                        </m:r>
                      </m:sub>
                    </m:sSub>
                    <m:r>
                      <a:rPr lang="en-US" sz="2300" i="1">
                        <a:latin typeface="Cambria Math" charset="0"/>
                      </a:rPr>
                      <m:t>}</m:t>
                    </m:r>
                  </m:oMath>
                </a14:m>
                <a:endParaRPr lang="en-US" sz="2300" dirty="0"/>
              </a:p>
              <a:p>
                <a:pPr marL="1041400"/>
                <a:r>
                  <a:rPr lang="en-US" sz="2300" dirty="0"/>
                  <a:t>						M5: </a:t>
                </a:r>
                <a14:m>
                  <m:oMath xmlns:m="http://schemas.openxmlformats.org/officeDocument/2006/math">
                    <m:sSub>
                      <m:sSubPr>
                        <m:ctrlPr>
                          <a:rPr lang="en-US" sz="2300" i="1">
                            <a:latin typeface="Cambria Math" panose="02040503050406030204" pitchFamily="18" charset="0"/>
                          </a:rPr>
                        </m:ctrlPr>
                      </m:sSubPr>
                      <m:e>
                        <m:r>
                          <a:rPr lang="en-US" sz="2300" i="1">
                            <a:latin typeface="Cambria Math" charset="0"/>
                          </a:rPr>
                          <m:t>{</m:t>
                        </m:r>
                        <m:r>
                          <a:rPr lang="en-US" sz="2300" i="1">
                            <a:latin typeface="Cambria Math" charset="0"/>
                          </a:rPr>
                          <m:t>𝑋</m:t>
                        </m:r>
                      </m:e>
                      <m:sub>
                        <m:r>
                          <a:rPr lang="en-US" sz="2300" i="1">
                            <a:latin typeface="Cambria Math" charset="0"/>
                          </a:rPr>
                          <m:t>2</m:t>
                        </m:r>
                      </m:sub>
                    </m:sSub>
                    <m:r>
                      <a:rPr lang="en-US" sz="2300" i="1">
                        <a:latin typeface="Cambria Math" charset="0"/>
                      </a:rPr>
                      <m:t>,</m:t>
                    </m:r>
                    <m:sSub>
                      <m:sSubPr>
                        <m:ctrlPr>
                          <a:rPr lang="en-US" sz="2300" i="1">
                            <a:latin typeface="Cambria Math" panose="02040503050406030204" pitchFamily="18" charset="0"/>
                          </a:rPr>
                        </m:ctrlPr>
                      </m:sSubPr>
                      <m:e>
                        <m:r>
                          <a:rPr lang="en-US" sz="2300" i="1">
                            <a:latin typeface="Cambria Math" charset="0"/>
                          </a:rPr>
                          <m:t>𝑋</m:t>
                        </m:r>
                      </m:e>
                      <m:sub>
                        <m:r>
                          <a:rPr lang="en-US" sz="2300" i="1">
                            <a:latin typeface="Cambria Math" charset="0"/>
                          </a:rPr>
                          <m:t>3</m:t>
                        </m:r>
                      </m:sub>
                    </m:sSub>
                    <m:r>
                      <a:rPr lang="en-US" sz="2300" i="1">
                        <a:latin typeface="Cambria Math" charset="0"/>
                      </a:rPr>
                      <m:t>}</m:t>
                    </m:r>
                  </m:oMath>
                </a14:m>
                <a:endParaRPr lang="en-US" sz="2300" dirty="0"/>
              </a:p>
              <a:p>
                <a:pPr marL="1041400"/>
                <a:r>
                  <a:rPr lang="en-US" sz="2300" dirty="0"/>
                  <a:t>						M6: </a:t>
                </a:r>
                <a14:m>
                  <m:oMath xmlns:m="http://schemas.openxmlformats.org/officeDocument/2006/math">
                    <m:sSub>
                      <m:sSubPr>
                        <m:ctrlPr>
                          <a:rPr lang="en-US" sz="2300" i="1">
                            <a:latin typeface="Cambria Math" panose="02040503050406030204" pitchFamily="18" charset="0"/>
                          </a:rPr>
                        </m:ctrlPr>
                      </m:sSubPr>
                      <m:e>
                        <m:r>
                          <a:rPr lang="en-US" sz="2300" i="1">
                            <a:latin typeface="Cambria Math" charset="0"/>
                          </a:rPr>
                          <m:t>{</m:t>
                        </m:r>
                        <m:r>
                          <a:rPr lang="en-US" sz="2300" i="1">
                            <a:latin typeface="Cambria Math" charset="0"/>
                          </a:rPr>
                          <m:t>𝑋</m:t>
                        </m:r>
                      </m:e>
                      <m:sub>
                        <m:r>
                          <a:rPr lang="en-US" sz="2300" i="1">
                            <a:latin typeface="Cambria Math" charset="0"/>
                          </a:rPr>
                          <m:t>3</m:t>
                        </m:r>
                      </m:sub>
                    </m:sSub>
                    <m:r>
                      <a:rPr lang="en-US" sz="2300" i="1">
                        <a:latin typeface="Cambria Math" charset="0"/>
                      </a:rPr>
                      <m:t>,</m:t>
                    </m:r>
                    <m:sSub>
                      <m:sSubPr>
                        <m:ctrlPr>
                          <a:rPr lang="en-US" sz="2300" i="1">
                            <a:latin typeface="Cambria Math" panose="02040503050406030204" pitchFamily="18" charset="0"/>
                          </a:rPr>
                        </m:ctrlPr>
                      </m:sSubPr>
                      <m:e>
                        <m:r>
                          <a:rPr lang="en-US" sz="2300" i="1">
                            <a:latin typeface="Cambria Math" charset="0"/>
                          </a:rPr>
                          <m:t>𝑋</m:t>
                        </m:r>
                      </m:e>
                      <m:sub>
                        <m:r>
                          <a:rPr lang="en-US" sz="2300" i="1">
                            <a:latin typeface="Cambria Math" charset="0"/>
                          </a:rPr>
                          <m:t>1</m:t>
                        </m:r>
                      </m:sub>
                    </m:sSub>
                    <m:r>
                      <a:rPr lang="en-US" sz="2300" i="1">
                        <a:latin typeface="Cambria Math" charset="0"/>
                      </a:rPr>
                      <m:t>}</m:t>
                    </m:r>
                  </m:oMath>
                </a14:m>
                <a:endParaRPr lang="en-US" sz="2300" dirty="0"/>
              </a:p>
              <a:p>
                <a:pPr marL="1041400">
                  <a:buFont typeface="Arial" charset="0"/>
                  <a:buChar char="•"/>
                </a:pPr>
                <a:r>
                  <a:rPr lang="en-US" sz="2300" dirty="0"/>
                  <a:t>	Models with 3 predictors: </a:t>
                </a:r>
              </a:p>
              <a:p>
                <a:pPr marL="1041400"/>
                <a:r>
                  <a:rPr lang="en-US" sz="2300" dirty="0"/>
                  <a:t>						M7: {</a:t>
                </a:r>
                <a14:m>
                  <m:oMath xmlns:m="http://schemas.openxmlformats.org/officeDocument/2006/math">
                    <m:sSub>
                      <m:sSubPr>
                        <m:ctrlPr>
                          <a:rPr lang="en-US" sz="2300" i="1">
                            <a:latin typeface="Cambria Math" panose="02040503050406030204" pitchFamily="18" charset="0"/>
                          </a:rPr>
                        </m:ctrlPr>
                      </m:sSubPr>
                      <m:e>
                        <m:r>
                          <a:rPr lang="en-US" sz="2300" i="1">
                            <a:latin typeface="Cambria Math" charset="0"/>
                          </a:rPr>
                          <m:t>𝑋</m:t>
                        </m:r>
                      </m:e>
                      <m:sub>
                        <m:r>
                          <a:rPr lang="en-US" sz="2300" i="1">
                            <a:latin typeface="Cambria Math" charset="0"/>
                          </a:rPr>
                          <m:t>1</m:t>
                        </m:r>
                      </m:sub>
                    </m:sSub>
                    <m:r>
                      <a:rPr lang="en-US" sz="2300" i="1">
                        <a:latin typeface="Cambria Math" charset="0"/>
                      </a:rPr>
                      <m:t>,</m:t>
                    </m:r>
                    <m:sSub>
                      <m:sSubPr>
                        <m:ctrlPr>
                          <a:rPr lang="en-US" sz="2300" i="1">
                            <a:latin typeface="Cambria Math" panose="02040503050406030204" pitchFamily="18" charset="0"/>
                          </a:rPr>
                        </m:ctrlPr>
                      </m:sSubPr>
                      <m:e>
                        <m:r>
                          <a:rPr lang="en-US" sz="2300" i="1">
                            <a:latin typeface="Cambria Math" charset="0"/>
                          </a:rPr>
                          <m:t>𝑋</m:t>
                        </m:r>
                      </m:e>
                      <m:sub>
                        <m:r>
                          <a:rPr lang="en-US" sz="2300" i="1">
                            <a:latin typeface="Cambria Math" charset="0"/>
                          </a:rPr>
                          <m:t>2</m:t>
                        </m:r>
                      </m:sub>
                    </m:sSub>
                    <m:r>
                      <a:rPr lang="en-US" sz="2300" i="1">
                        <a:latin typeface="Cambria Math" charset="0"/>
                      </a:rPr>
                      <m:t>,</m:t>
                    </m:r>
                    <m:sSub>
                      <m:sSubPr>
                        <m:ctrlPr>
                          <a:rPr lang="en-US" sz="2300" i="1">
                            <a:latin typeface="Cambria Math" panose="02040503050406030204" pitchFamily="18" charset="0"/>
                          </a:rPr>
                        </m:ctrlPr>
                      </m:sSubPr>
                      <m:e>
                        <m:r>
                          <a:rPr lang="en-US" sz="2300" i="1">
                            <a:latin typeface="Cambria Math" charset="0"/>
                          </a:rPr>
                          <m:t>𝑋</m:t>
                        </m:r>
                      </m:e>
                      <m:sub>
                        <m:r>
                          <a:rPr lang="en-US" sz="2300" i="1">
                            <a:latin typeface="Cambria Math" charset="0"/>
                          </a:rPr>
                          <m:t>3</m:t>
                        </m:r>
                      </m:sub>
                    </m:sSub>
                    <m:r>
                      <a:rPr lang="en-US" sz="2300" i="1">
                        <a:latin typeface="Cambria Math" charset="0"/>
                      </a:rPr>
                      <m:t>}</m:t>
                    </m:r>
                  </m:oMath>
                </a14:m>
                <a:endParaRPr lang="en-US" sz="2300"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721507" y="836849"/>
                <a:ext cx="10748985" cy="2111143"/>
              </a:xfrm>
              <a:blipFill>
                <a:blip r:embed="rId2"/>
                <a:stretch>
                  <a:fillRect l="-1181" t="-2994" b="-16946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C616E8F-BF65-1643-9F00-FF84D0665BC6}" type="slidenum">
              <a:rPr lang="en-US" smtClean="0"/>
              <a:t>68</a:t>
            </a:fld>
            <a:endParaRPr lang="en-US"/>
          </a:p>
        </p:txBody>
      </p:sp>
      <p:grpSp>
        <p:nvGrpSpPr>
          <p:cNvPr id="8" name="Group 7"/>
          <p:cNvGrpSpPr/>
          <p:nvPr/>
        </p:nvGrpSpPr>
        <p:grpSpPr>
          <a:xfrm>
            <a:off x="7053943" y="1681843"/>
            <a:ext cx="4416549" cy="4718957"/>
            <a:chOff x="7053943" y="1681843"/>
            <a:chExt cx="4416549" cy="4718957"/>
          </a:xfrm>
        </p:grpSpPr>
        <p:sp>
          <p:nvSpPr>
            <p:cNvPr id="5" name="Right Brace 4"/>
            <p:cNvSpPr/>
            <p:nvPr/>
          </p:nvSpPr>
          <p:spPr>
            <a:xfrm>
              <a:off x="7053943" y="1681843"/>
              <a:ext cx="1028700" cy="4718957"/>
            </a:xfrm>
            <a:prstGeom prst="rightBrace">
              <a:avLst/>
            </a:prstGeom>
            <a:ln>
              <a:solidFill>
                <a:schemeClr val="tx1">
                  <a:lumMod val="75000"/>
                  <a:lumOff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6" name="TextBox 5"/>
                <p:cNvSpPr txBox="1"/>
                <p:nvPr/>
              </p:nvSpPr>
              <p:spPr>
                <a:xfrm>
                  <a:off x="8372475" y="3761753"/>
                  <a:ext cx="3098017" cy="552780"/>
                </a:xfrm>
                <a:prstGeom prst="rect">
                  <a:avLst/>
                </a:prstGeom>
                <a:noFill/>
              </p:spPr>
              <p:txBody>
                <a:bodyPr wrap="square" lIns="0" tIns="0" rIns="0" bIns="0" rtlCol="0">
                  <a:spAutoFit/>
                </a:bodyPr>
                <a:lstStyle/>
                <a:p>
                  <a14:m>
                    <m:oMath xmlns:m="http://schemas.openxmlformats.org/officeDocument/2006/math">
                      <m:sSup>
                        <m:sSupPr>
                          <m:ctrlPr>
                            <a:rPr lang="en-US" sz="3600" b="0" i="1" smtClean="0">
                              <a:solidFill>
                                <a:schemeClr val="tx1">
                                  <a:lumMod val="65000"/>
                                  <a:lumOff val="35000"/>
                                </a:schemeClr>
                              </a:solidFill>
                              <a:latin typeface="Cambria Math" panose="02040503050406030204" pitchFamily="18" charset="0"/>
                            </a:rPr>
                          </m:ctrlPr>
                        </m:sSupPr>
                        <m:e>
                          <m:r>
                            <a:rPr lang="en-US" sz="3600" b="0" i="1" smtClean="0">
                              <a:solidFill>
                                <a:schemeClr val="tx1">
                                  <a:lumMod val="65000"/>
                                  <a:lumOff val="35000"/>
                                </a:schemeClr>
                              </a:solidFill>
                              <a:latin typeface="Cambria Math" charset="0"/>
                            </a:rPr>
                            <m:t>2</m:t>
                          </m:r>
                        </m:e>
                        <m:sup>
                          <m:r>
                            <a:rPr lang="en-US" sz="3600" b="0" i="1" smtClean="0">
                              <a:solidFill>
                                <a:schemeClr val="tx1">
                                  <a:lumMod val="65000"/>
                                  <a:lumOff val="35000"/>
                                </a:schemeClr>
                              </a:solidFill>
                              <a:latin typeface="Cambria Math" panose="02040503050406030204" pitchFamily="18" charset="0"/>
                            </a:rPr>
                            <m:t>𝐽</m:t>
                          </m:r>
                        </m:sup>
                      </m:sSup>
                      <m:r>
                        <a:rPr lang="en-US" sz="3600" b="0" i="1" smtClean="0">
                          <a:solidFill>
                            <a:schemeClr val="tx1">
                              <a:lumMod val="65000"/>
                              <a:lumOff val="35000"/>
                            </a:schemeClr>
                          </a:solidFill>
                          <a:latin typeface="Cambria Math" panose="02040503050406030204" pitchFamily="18" charset="0"/>
                        </a:rPr>
                        <m:t>=8  </m:t>
                      </m:r>
                      <m:r>
                        <m:rPr>
                          <m:sty m:val="p"/>
                        </m:rPr>
                        <a:rPr lang="en-US" sz="3600" b="0" i="0" smtClean="0">
                          <a:solidFill>
                            <a:schemeClr val="tx1">
                              <a:lumMod val="65000"/>
                              <a:lumOff val="35000"/>
                            </a:schemeClr>
                          </a:solidFill>
                          <a:latin typeface="Cambria Math" panose="02040503050406030204" pitchFamily="18" charset="0"/>
                        </a:rPr>
                        <m:t>Models</m:t>
                      </m:r>
                    </m:oMath>
                  </a14:m>
                  <a:r>
                    <a:rPr lang="en-US" dirty="0">
                      <a:solidFill>
                        <a:schemeClr val="tx1">
                          <a:lumMod val="65000"/>
                          <a:lumOff val="35000"/>
                        </a:schemeClr>
                      </a:solidFill>
                    </a:rPr>
                    <a:t> </a:t>
                  </a:r>
                </a:p>
              </p:txBody>
            </p:sp>
          </mc:Choice>
          <mc:Fallback>
            <p:sp>
              <p:nvSpPr>
                <p:cNvPr id="6" name="TextBox 5"/>
                <p:cNvSpPr txBox="1">
                  <a:spLocks noRot="1" noChangeAspect="1" noMove="1" noResize="1" noEditPoints="1" noAdjustHandles="1" noChangeArrowheads="1" noChangeShapeType="1" noTextEdit="1"/>
                </p:cNvSpPr>
                <p:nvPr/>
              </p:nvSpPr>
              <p:spPr>
                <a:xfrm>
                  <a:off x="8372475" y="3761753"/>
                  <a:ext cx="3098017" cy="552780"/>
                </a:xfrm>
                <a:prstGeom prst="rect">
                  <a:avLst/>
                </a:prstGeom>
                <a:blipFill>
                  <a:blip r:embed="rId3"/>
                  <a:stretch>
                    <a:fillRect l="-4490" t="-4444" b="-37778"/>
                  </a:stretch>
                </a:blipFill>
              </p:spPr>
              <p:txBody>
                <a:bodyPr/>
                <a:lstStyle/>
                <a:p>
                  <a:r>
                    <a:rPr lang="en-US">
                      <a:noFill/>
                    </a:rPr>
                    <a:t> </a:t>
                  </a:r>
                </a:p>
              </p:txBody>
            </p:sp>
          </mc:Fallback>
        </mc:AlternateContent>
      </p:grpSp>
    </p:spTree>
    <p:extLst>
      <p:ext uri="{BB962C8B-B14F-4D97-AF65-F5344CB8AC3E}">
        <p14:creationId xmlns:p14="http://schemas.microsoft.com/office/powerpoint/2010/main" val="1810440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Stepwise Variable Selection (vs. Cross-Validation)</a:t>
            </a:r>
            <a:br>
              <a:rPr lang="en-US" dirty="0"/>
            </a:br>
            <a:endParaRPr lang="en-US" dirty="0"/>
          </a:p>
        </p:txBody>
      </p:sp>
      <p:sp>
        <p:nvSpPr>
          <p:cNvPr id="3" name="Content Placeholder 2"/>
          <p:cNvSpPr>
            <a:spLocks noGrp="1"/>
          </p:cNvSpPr>
          <p:nvPr>
            <p:ph idx="1"/>
          </p:nvPr>
        </p:nvSpPr>
        <p:spPr>
          <a:xfrm>
            <a:off x="833414" y="1177758"/>
            <a:ext cx="10908011" cy="2111143"/>
          </a:xfrm>
        </p:spPr>
        <p:txBody>
          <a:bodyPr>
            <a:noAutofit/>
          </a:bodyPr>
          <a:lstStyle/>
          <a:p>
            <a:pPr>
              <a:spcAft>
                <a:spcPts val="1800"/>
              </a:spcAft>
            </a:pPr>
            <a:r>
              <a:rPr lang="en-US" dirty="0"/>
              <a:t>Selecting optimal subsets of predictors (including choosing the degree of polynomial models) through:</a:t>
            </a:r>
          </a:p>
          <a:p>
            <a:pPr marL="342900" indent="-342900">
              <a:spcAft>
                <a:spcPts val="1800"/>
              </a:spcAft>
              <a:buFont typeface="Arial" charset="0"/>
              <a:buChar char="•"/>
            </a:pPr>
            <a:r>
              <a:rPr lang="en-US" b="1" dirty="0"/>
              <a:t>stepwise variable selection </a:t>
            </a:r>
            <a:r>
              <a:rPr lang="en-US" dirty="0"/>
              <a:t>- iteratively building an optimal subset of predictors by optimizing a fixed model evaluation metric each time,</a:t>
            </a:r>
          </a:p>
          <a:p>
            <a:pPr marL="342900" indent="-342900">
              <a:spcAft>
                <a:spcPts val="1800"/>
              </a:spcAft>
              <a:buFont typeface="Arial" charset="0"/>
              <a:buChar char="•"/>
            </a:pPr>
            <a:r>
              <a:rPr lang="en-US" b="1" dirty="0"/>
              <a:t>Cross-validation</a:t>
            </a:r>
            <a:r>
              <a:rPr lang="en-US" dirty="0"/>
              <a:t> - selecting an optimal model by evaluating each model on validation/test set(s)…more on this later.</a:t>
            </a:r>
          </a:p>
          <a:p>
            <a:pPr>
              <a:spcAft>
                <a:spcPts val="1800"/>
              </a:spcAft>
            </a:pPr>
            <a:r>
              <a:rPr lang="en-US" dirty="0"/>
              <a:t>We will also address the issue of discouraging extreme values in model parameters later. </a:t>
            </a:r>
          </a:p>
        </p:txBody>
      </p:sp>
    </p:spTree>
    <p:extLst>
      <p:ext uri="{BB962C8B-B14F-4D97-AF65-F5344CB8AC3E}">
        <p14:creationId xmlns:p14="http://schemas.microsoft.com/office/powerpoint/2010/main" val="3949656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 from last lecture</a:t>
            </a:r>
          </a:p>
        </p:txBody>
      </p:sp>
      <p:sp>
        <p:nvSpPr>
          <p:cNvPr id="4" name="Slide Number Placeholder 3"/>
          <p:cNvSpPr>
            <a:spLocks noGrp="1"/>
          </p:cNvSpPr>
          <p:nvPr>
            <p:ph type="sldNum" sz="quarter" idx="12"/>
          </p:nvPr>
        </p:nvSpPr>
        <p:spPr/>
        <p:txBody>
          <a:bodyPr/>
          <a:lstStyle/>
          <a:p>
            <a:fld id="{A13833A1-46C9-FB45-812F-A8AC7B5136EB}" type="slidenum">
              <a:rPr lang="en-US" smtClean="0"/>
              <a:t>7</a:t>
            </a:fld>
            <a:endParaRPr lang="en-US"/>
          </a:p>
        </p:txBody>
      </p:sp>
      <mc:AlternateContent xmlns:mc="http://schemas.openxmlformats.org/markup-compatibility/2006" xmlns:a14="http://schemas.microsoft.com/office/drawing/2010/main">
        <mc:Choice Requires="a14">
          <p:sp>
            <p:nvSpPr>
              <p:cNvPr id="8" name="Content Placeholder 2"/>
              <p:cNvSpPr txBox="1">
                <a:spLocks/>
              </p:cNvSpPr>
              <p:nvPr/>
            </p:nvSpPr>
            <p:spPr>
              <a:xfrm>
                <a:off x="1152070" y="939257"/>
                <a:ext cx="10327008" cy="879642"/>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We calculate the confidence intervals, which are the ranges of values such that the </a:t>
                </a:r>
                <a:r>
                  <a:rPr lang="en-US" sz="2400" b="1" dirty="0"/>
                  <a:t>true</a:t>
                </a:r>
                <a:r>
                  <a:rPr lang="en-US" sz="2400" dirty="0"/>
                  <a:t> value of </a:t>
                </a:r>
                <a14:m>
                  <m:oMath xmlns:m="http://schemas.openxmlformats.org/officeDocument/2006/math">
                    <m:sSub>
                      <m:sSubPr>
                        <m:ctrlPr>
                          <a:rPr lang="en-US" sz="2400" i="1" smtClean="0">
                            <a:latin typeface="Cambria Math" panose="02040503050406030204" pitchFamily="18" charset="0"/>
                          </a:rPr>
                        </m:ctrlPr>
                      </m:sSubPr>
                      <m:e>
                        <m:r>
                          <a:rPr lang="en-US" sz="2400" i="1" smtClean="0">
                            <a:latin typeface="Cambria Math" charset="0"/>
                            <a:ea typeface="Cambria Math" charset="0"/>
                            <a:cs typeface="Cambria Math" charset="0"/>
                          </a:rPr>
                          <m:t>𝛽</m:t>
                        </m:r>
                      </m:e>
                      <m:sub>
                        <m:r>
                          <a:rPr lang="en-US" sz="2400" b="0" i="1" smtClean="0">
                            <a:latin typeface="Cambria Math" charset="0"/>
                          </a:rPr>
                          <m:t>1</m:t>
                        </m:r>
                      </m:sub>
                    </m:sSub>
                  </m:oMath>
                </a14:m>
                <a:r>
                  <a:rPr lang="en-US" sz="2400" dirty="0"/>
                  <a:t>is contained in this interval with </a:t>
                </a:r>
                <a:r>
                  <a:rPr lang="en-US" sz="2400" i="1" dirty="0"/>
                  <a:t>n</a:t>
                </a:r>
                <a:r>
                  <a:rPr lang="en-US" sz="2400" dirty="0"/>
                  <a:t> percent of all such confidence interval that could be calculated.  Practically speaking we build a Normal distribution around of </a:t>
                </a:r>
                <a14:m>
                  <m:oMath xmlns:m="http://schemas.openxmlformats.org/officeDocument/2006/math">
                    <m:sSub>
                      <m:sSubPr>
                        <m:ctrlPr>
                          <a:rPr lang="en-US" sz="2400" i="1">
                            <a:latin typeface="Cambria Math" panose="02040503050406030204" pitchFamily="18" charset="0"/>
                          </a:rPr>
                        </m:ctrlPr>
                      </m:sSubPr>
                      <m:e>
                        <m:acc>
                          <m:accPr>
                            <m:chr m:val="̂"/>
                            <m:ctrlPr>
                              <a:rPr lang="en-US" sz="2400" b="0" i="1" dirty="0" smtClean="0">
                                <a:latin typeface="Cambria Math" panose="02040503050406030204" pitchFamily="18" charset="0"/>
                              </a:rPr>
                            </m:ctrlPr>
                          </m:accPr>
                          <m:e>
                            <m:r>
                              <a:rPr lang="en-US" sz="2400" i="1">
                                <a:latin typeface="Cambria Math" charset="0"/>
                                <a:ea typeface="Cambria Math" charset="0"/>
                                <a:cs typeface="Cambria Math" charset="0"/>
                              </a:rPr>
                              <m:t>𝛽</m:t>
                            </m:r>
                          </m:e>
                        </m:acc>
                      </m:e>
                      <m:sub>
                        <m:r>
                          <a:rPr lang="en-US" sz="2400" i="1">
                            <a:latin typeface="Cambria Math" charset="0"/>
                          </a:rPr>
                          <m:t>1</m:t>
                        </m:r>
                      </m:sub>
                    </m:sSub>
                    <m:r>
                      <a:rPr lang="en-US" sz="2400" i="1">
                        <a:latin typeface="Cambria Math" panose="02040503050406030204" pitchFamily="18" charset="0"/>
                      </a:rPr>
                      <m:t> </m:t>
                    </m:r>
                  </m:oMath>
                </a14:m>
                <a:r>
                  <a:rPr lang="en-US" sz="2400" dirty="0"/>
                  <a:t>and pull off the relevant quantiles:</a:t>
                </a:r>
              </a:p>
            </p:txBody>
          </p:sp>
        </mc:Choice>
        <mc:Fallback xmlns="">
          <p:sp>
            <p:nvSpPr>
              <p:cNvPr id="8" name="Content Placeholder 2"/>
              <p:cNvSpPr txBox="1">
                <a:spLocks noRot="1" noChangeAspect="1" noMove="1" noResize="1" noEditPoints="1" noAdjustHandles="1" noChangeArrowheads="1" noChangeShapeType="1" noTextEdit="1"/>
              </p:cNvSpPr>
              <p:nvPr/>
            </p:nvSpPr>
            <p:spPr>
              <a:xfrm>
                <a:off x="1152070" y="939257"/>
                <a:ext cx="10327008" cy="879642"/>
              </a:xfrm>
              <a:prstGeom prst="rect">
                <a:avLst/>
              </a:prstGeom>
              <a:blipFill>
                <a:blip r:embed="rId2"/>
                <a:stretch>
                  <a:fillRect l="-860" t="-4286" b="-94286"/>
                </a:stretch>
              </a:blipFill>
              <a:ln>
                <a:noFill/>
              </a:ln>
            </p:spPr>
            <p:txBody>
              <a:bodyPr/>
              <a:lstStyle/>
              <a:p>
                <a:r>
                  <a:rPr lang="en-US">
                    <a:noFill/>
                  </a:rPr>
                  <a:t> </a:t>
                </a:r>
              </a:p>
            </p:txBody>
          </p:sp>
        </mc:Fallback>
      </mc:AlternateContent>
      <p:grpSp>
        <p:nvGrpSpPr>
          <p:cNvPr id="5" name="Group 4"/>
          <p:cNvGrpSpPr/>
          <p:nvPr/>
        </p:nvGrpSpPr>
        <p:grpSpPr>
          <a:xfrm>
            <a:off x="2838450" y="2057400"/>
            <a:ext cx="6515100" cy="4343400"/>
            <a:chOff x="2752403" y="1963057"/>
            <a:chExt cx="6515100" cy="434340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52403" y="1963057"/>
              <a:ext cx="6515100" cy="4343400"/>
            </a:xfrm>
            <a:prstGeom prst="rect">
              <a:avLst/>
            </a:prstGeom>
          </p:spPr>
        </p:pic>
        <p:cxnSp>
          <p:nvCxnSpPr>
            <p:cNvPr id="9" name="Straight Arrow Connector 8"/>
            <p:cNvCxnSpPr/>
            <p:nvPr/>
          </p:nvCxnSpPr>
          <p:spPr>
            <a:xfrm>
              <a:off x="5413827" y="2989943"/>
              <a:ext cx="1538514" cy="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flipV="1">
              <a:off x="4855027" y="2714171"/>
              <a:ext cx="2692400" cy="7258"/>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6969625" y="2805277"/>
              <a:ext cx="583814" cy="369332"/>
            </a:xfrm>
            <a:prstGeom prst="rect">
              <a:avLst/>
            </a:prstGeom>
            <a:noFill/>
          </p:spPr>
          <p:txBody>
            <a:bodyPr wrap="none" rtlCol="0">
              <a:spAutoFit/>
            </a:bodyPr>
            <a:lstStyle/>
            <a:p>
              <a:r>
                <a:rPr lang="en-US" dirty="0"/>
                <a:t>68%</a:t>
              </a:r>
            </a:p>
          </p:txBody>
        </p:sp>
        <p:sp>
          <p:nvSpPr>
            <p:cNvPr id="12" name="TextBox 11"/>
            <p:cNvSpPr txBox="1"/>
            <p:nvPr/>
          </p:nvSpPr>
          <p:spPr>
            <a:xfrm>
              <a:off x="7554787" y="2554383"/>
              <a:ext cx="583814" cy="369332"/>
            </a:xfrm>
            <a:prstGeom prst="rect">
              <a:avLst/>
            </a:prstGeom>
            <a:noFill/>
          </p:spPr>
          <p:txBody>
            <a:bodyPr wrap="none" rtlCol="0">
              <a:spAutoFit/>
            </a:bodyPr>
            <a:lstStyle/>
            <a:p>
              <a:r>
                <a:rPr lang="en-US" dirty="0"/>
                <a:t>95%</a:t>
              </a:r>
            </a:p>
          </p:txBody>
        </p:sp>
      </p:grpSp>
    </p:spTree>
    <p:extLst>
      <p:ext uri="{BB962C8B-B14F-4D97-AF65-F5344CB8AC3E}">
        <p14:creationId xmlns:p14="http://schemas.microsoft.com/office/powerpoint/2010/main" val="260676281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Stepwise Variable Selection: Forward method</a:t>
            </a:r>
            <a:br>
              <a:rPr lang="en-US" dirty="0"/>
            </a:b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34697" y="878300"/>
                <a:ext cx="10908011" cy="2111143"/>
              </a:xfrm>
            </p:spPr>
            <p:txBody>
              <a:bodyPr>
                <a:noAutofit/>
              </a:bodyPr>
              <a:lstStyle/>
              <a:p>
                <a:pPr>
                  <a:spcAft>
                    <a:spcPts val="600"/>
                  </a:spcAft>
                </a:pPr>
                <a:r>
                  <a:rPr lang="en-US" sz="2200" dirty="0"/>
                  <a:t>In </a:t>
                </a:r>
                <a:r>
                  <a:rPr lang="en-US" sz="2200" b="1" dirty="0"/>
                  <a:t>forward selection</a:t>
                </a:r>
                <a:r>
                  <a:rPr lang="en-US" sz="2200" dirty="0"/>
                  <a:t>, we find an ‘optimal’ set of predictors by iterative building up our set.</a:t>
                </a:r>
              </a:p>
              <a:p>
                <a:pPr>
                  <a:spcAft>
                    <a:spcPts val="600"/>
                  </a:spcAft>
                </a:pPr>
                <a:r>
                  <a:rPr lang="en-US" sz="2200" b="1" dirty="0"/>
                  <a:t>1. </a:t>
                </a:r>
                <a:r>
                  <a:rPr lang="en-US" sz="2200" dirty="0"/>
                  <a:t>Start with the empty set P0, construct the null modelM0.</a:t>
                </a:r>
              </a:p>
              <a:p>
                <a:pPr>
                  <a:spcAft>
                    <a:spcPts val="600"/>
                  </a:spcAft>
                </a:pPr>
                <a:r>
                  <a:rPr lang="en-US" sz="2200" b="1" dirty="0"/>
                  <a:t>2. </a:t>
                </a:r>
                <a:r>
                  <a:rPr lang="en-US" sz="2200" dirty="0"/>
                  <a:t>For </a:t>
                </a:r>
                <a14:m>
                  <m:oMath xmlns:m="http://schemas.openxmlformats.org/officeDocument/2006/math">
                    <m:r>
                      <a:rPr lang="en-US" sz="2200" b="0" i="1" smtClean="0">
                        <a:latin typeface="Cambria Math" charset="0"/>
                      </a:rPr>
                      <m:t>𝑘</m:t>
                    </m:r>
                    <m:r>
                      <a:rPr lang="en-US" sz="2200" b="0" i="1" smtClean="0">
                        <a:latin typeface="Cambria Math" charset="0"/>
                      </a:rPr>
                      <m:t>=1,…, </m:t>
                    </m:r>
                    <m:r>
                      <a:rPr lang="en-US" sz="2200" b="0" i="1" smtClean="0">
                        <a:latin typeface="Cambria Math" charset="0"/>
                      </a:rPr>
                      <m:t>𝐽</m:t>
                    </m:r>
                    <m:r>
                      <a:rPr lang="en-US" sz="2200" b="0" i="1" smtClean="0">
                        <a:latin typeface="Cambria Math" charset="0"/>
                      </a:rPr>
                      <m:t>:</m:t>
                    </m:r>
                  </m:oMath>
                </a14:m>
                <a:endParaRPr lang="en-US" sz="2200" b="0" dirty="0"/>
              </a:p>
              <a:p>
                <a:pPr>
                  <a:spcAft>
                    <a:spcPts val="600"/>
                  </a:spcAft>
                </a:pPr>
                <a:r>
                  <a:rPr lang="en-US" sz="2200" dirty="0"/>
                  <a:t>	</a:t>
                </a:r>
                <a:r>
                  <a:rPr lang="en-US" sz="2200" b="1" dirty="0"/>
                  <a:t> 2.1 </a:t>
                </a:r>
                <a:r>
                  <a:rPr lang="en-US" sz="2200" dirty="0"/>
                  <a:t>Let </a:t>
                </a:r>
                <a14:m>
                  <m:oMath xmlns:m="http://schemas.openxmlformats.org/officeDocument/2006/math">
                    <m:sSub>
                      <m:sSubPr>
                        <m:ctrlPr>
                          <a:rPr lang="en-US" sz="2200" b="0" i="1" smtClean="0">
                            <a:latin typeface="Cambria Math" panose="02040503050406030204" pitchFamily="18" charset="0"/>
                          </a:rPr>
                        </m:ctrlPr>
                      </m:sSubPr>
                      <m:e>
                        <m:r>
                          <a:rPr lang="en-US" sz="2200" b="0" i="1" smtClean="0">
                            <a:latin typeface="Cambria Math" charset="0"/>
                          </a:rPr>
                          <m:t>𝑀</m:t>
                        </m:r>
                      </m:e>
                      <m:sub>
                        <m:r>
                          <a:rPr lang="en-US" sz="2200" b="0" i="1" smtClean="0">
                            <a:latin typeface="Cambria Math" charset="0"/>
                          </a:rPr>
                          <m:t>𝑘</m:t>
                        </m:r>
                        <m:r>
                          <a:rPr lang="en-US" sz="2200" b="0" i="1" smtClean="0">
                            <a:latin typeface="Cambria Math" charset="0"/>
                          </a:rPr>
                          <m:t>−1</m:t>
                        </m:r>
                      </m:sub>
                    </m:sSub>
                    <m:r>
                      <a:rPr lang="en-US" sz="2200" i="1">
                        <a:latin typeface="Cambria Math" charset="0"/>
                      </a:rPr>
                      <m:t> </m:t>
                    </m:r>
                  </m:oMath>
                </a14:m>
                <a:r>
                  <a:rPr lang="en-US" sz="2200" dirty="0"/>
                  <a:t>  be the model constructed from the best set of</a:t>
                </a:r>
              </a:p>
              <a:p>
                <a:pPr>
                  <a:spcAft>
                    <a:spcPts val="600"/>
                  </a:spcAft>
                </a:pPr>
                <a14:m>
                  <m:oMath xmlns:m="http://schemas.openxmlformats.org/officeDocument/2006/math">
                    <m:r>
                      <a:rPr lang="en-US" sz="2200" i="1">
                        <a:latin typeface="Cambria Math" charset="0"/>
                      </a:rPr>
                      <m:t>𝑘</m:t>
                    </m:r>
                    <m:r>
                      <a:rPr lang="en-US" sz="2200" b="0" i="1" smtClean="0">
                        <a:latin typeface="Cambria Math" charset="0"/>
                      </a:rPr>
                      <m:t>−1</m:t>
                    </m:r>
                    <m:r>
                      <a:rPr lang="en-US" sz="2200" i="1">
                        <a:latin typeface="Cambria Math" charset="0"/>
                      </a:rPr>
                      <m:t> </m:t>
                    </m:r>
                  </m:oMath>
                </a14:m>
                <a:r>
                  <a:rPr lang="en-US" sz="2200" dirty="0"/>
                  <a:t>  predictors, </a:t>
                </a:r>
                <a14:m>
                  <m:oMath xmlns:m="http://schemas.openxmlformats.org/officeDocument/2006/math">
                    <m:sSub>
                      <m:sSubPr>
                        <m:ctrlPr>
                          <a:rPr lang="en-US" sz="2200" b="0" i="1" smtClean="0">
                            <a:latin typeface="Cambria Math" panose="02040503050406030204" pitchFamily="18" charset="0"/>
                          </a:rPr>
                        </m:ctrlPr>
                      </m:sSubPr>
                      <m:e>
                        <m:r>
                          <a:rPr lang="en-US" sz="2200" b="0" i="1" smtClean="0">
                            <a:latin typeface="Cambria Math" charset="0"/>
                          </a:rPr>
                          <m:t>𝑃</m:t>
                        </m:r>
                      </m:e>
                      <m:sub>
                        <m:r>
                          <a:rPr lang="en-US" sz="2200" b="0" i="1" smtClean="0">
                            <a:latin typeface="Cambria Math" charset="0"/>
                          </a:rPr>
                          <m:t>𝑘</m:t>
                        </m:r>
                        <m:r>
                          <a:rPr lang="en-US" sz="2200" b="0" i="1" smtClean="0">
                            <a:latin typeface="Cambria Math" charset="0"/>
                          </a:rPr>
                          <m:t>−1</m:t>
                        </m:r>
                      </m:sub>
                    </m:sSub>
                  </m:oMath>
                </a14:m>
                <a:r>
                  <a:rPr lang="en-US" sz="2200" dirty="0"/>
                  <a:t>.</a:t>
                </a:r>
              </a:p>
              <a:p>
                <a:pPr>
                  <a:spcAft>
                    <a:spcPts val="600"/>
                  </a:spcAft>
                </a:pPr>
                <a:r>
                  <a:rPr lang="en-US" sz="2200" dirty="0"/>
                  <a:t>	  </a:t>
                </a:r>
                <a:r>
                  <a:rPr lang="en-US" sz="2200" b="1" dirty="0"/>
                  <a:t>2.2</a:t>
                </a:r>
                <a:r>
                  <a:rPr lang="en-US" sz="2200" dirty="0"/>
                  <a:t> Select the predictor </a:t>
                </a:r>
                <a14:m>
                  <m:oMath xmlns:m="http://schemas.openxmlformats.org/officeDocument/2006/math">
                    <m:sSub>
                      <m:sSubPr>
                        <m:ctrlPr>
                          <a:rPr lang="en-US" sz="2200" b="0" i="1" smtClean="0">
                            <a:latin typeface="Cambria Math" panose="02040503050406030204" pitchFamily="18" charset="0"/>
                          </a:rPr>
                        </m:ctrlPr>
                      </m:sSubPr>
                      <m:e>
                        <m:sSub>
                          <m:sSubPr>
                            <m:ctrlPr>
                              <a:rPr lang="en-US" sz="2200" b="0" i="1" smtClean="0">
                                <a:latin typeface="Cambria Math" panose="02040503050406030204" pitchFamily="18" charset="0"/>
                              </a:rPr>
                            </m:ctrlPr>
                          </m:sSubPr>
                          <m:e>
                            <m:r>
                              <a:rPr lang="en-US" sz="2200" b="0" i="1" smtClean="0">
                                <a:latin typeface="Cambria Math" charset="0"/>
                              </a:rPr>
                              <m:t>𝑋</m:t>
                            </m:r>
                          </m:e>
                          <m:sub>
                            <m:r>
                              <a:rPr lang="en-US" sz="2200" b="0" i="1" smtClean="0">
                                <a:latin typeface="Cambria Math" charset="0"/>
                              </a:rPr>
                              <m:t>𝑛</m:t>
                            </m:r>
                          </m:sub>
                        </m:sSub>
                      </m:e>
                      <m:sub>
                        <m:r>
                          <a:rPr lang="en-US" sz="2200" b="0" i="1" smtClean="0">
                            <a:latin typeface="Cambria Math" charset="0"/>
                          </a:rPr>
                          <m:t>𝑘</m:t>
                        </m:r>
                      </m:sub>
                    </m:sSub>
                  </m:oMath>
                </a14:m>
                <a:r>
                  <a:rPr lang="en-US" sz="2200" dirty="0"/>
                  <a:t>, not in </a:t>
                </a:r>
                <a14:m>
                  <m:oMath xmlns:m="http://schemas.openxmlformats.org/officeDocument/2006/math">
                    <m:sSub>
                      <m:sSubPr>
                        <m:ctrlPr>
                          <a:rPr lang="en-US" sz="2200" i="1">
                            <a:latin typeface="Cambria Math" panose="02040503050406030204" pitchFamily="18" charset="0"/>
                          </a:rPr>
                        </m:ctrlPr>
                      </m:sSubPr>
                      <m:e>
                        <m:r>
                          <a:rPr lang="en-US" sz="2200" i="1">
                            <a:latin typeface="Cambria Math" charset="0"/>
                          </a:rPr>
                          <m:t>𝑃</m:t>
                        </m:r>
                      </m:e>
                      <m:sub>
                        <m:r>
                          <a:rPr lang="en-US" sz="2200" i="1">
                            <a:latin typeface="Cambria Math" charset="0"/>
                          </a:rPr>
                          <m:t>𝑘</m:t>
                        </m:r>
                        <m:r>
                          <a:rPr lang="en-US" sz="2200" i="1">
                            <a:latin typeface="Cambria Math" charset="0"/>
                          </a:rPr>
                          <m:t>−1</m:t>
                        </m:r>
                      </m:sub>
                    </m:sSub>
                  </m:oMath>
                </a14:m>
                <a:r>
                  <a:rPr lang="en-US" sz="2200" dirty="0"/>
                  <a:t>, so that the model constructed from </a:t>
                </a:r>
                <a14:m>
                  <m:oMath xmlns:m="http://schemas.openxmlformats.org/officeDocument/2006/math">
                    <m:sSub>
                      <m:sSubPr>
                        <m:ctrlPr>
                          <a:rPr lang="en-US" sz="2200" i="1">
                            <a:latin typeface="Cambria Math" panose="02040503050406030204" pitchFamily="18" charset="0"/>
                          </a:rPr>
                        </m:ctrlPr>
                      </m:sSubPr>
                      <m:e>
                        <m:r>
                          <a:rPr lang="en-US" sz="2200" i="1">
                            <a:latin typeface="Cambria Math" charset="0"/>
                          </a:rPr>
                          <m:t>𝑃</m:t>
                        </m:r>
                      </m:e>
                      <m:sub>
                        <m:r>
                          <a:rPr lang="en-US" sz="2200" i="1">
                            <a:latin typeface="Cambria Math" charset="0"/>
                          </a:rPr>
                          <m:t>𝑘</m:t>
                        </m:r>
                      </m:sub>
                    </m:sSub>
                    <m:r>
                      <a:rPr lang="en-US" sz="2200" b="0" i="1" smtClean="0">
                        <a:latin typeface="Cambria Math" charset="0"/>
                      </a:rPr>
                      <m:t>=</m:t>
                    </m:r>
                  </m:oMath>
                </a14:m>
                <a:r>
                  <a:rPr lang="en-US" sz="2200" dirty="0"/>
                  <a:t> </a:t>
                </a:r>
                <a14:m>
                  <m:oMath xmlns:m="http://schemas.openxmlformats.org/officeDocument/2006/math">
                    <m:sSub>
                      <m:sSubPr>
                        <m:ctrlPr>
                          <a:rPr lang="en-US" sz="2200" i="1">
                            <a:latin typeface="Cambria Math" panose="02040503050406030204" pitchFamily="18" charset="0"/>
                          </a:rPr>
                        </m:ctrlPr>
                      </m:sSubPr>
                      <m:e>
                        <m:sSub>
                          <m:sSubPr>
                            <m:ctrlPr>
                              <a:rPr lang="en-US" sz="2200" i="1">
                                <a:latin typeface="Cambria Math" panose="02040503050406030204" pitchFamily="18" charset="0"/>
                              </a:rPr>
                            </m:ctrlPr>
                          </m:sSubPr>
                          <m:e>
                            <m:r>
                              <a:rPr lang="en-US" sz="2200" i="1">
                                <a:latin typeface="Cambria Math" charset="0"/>
                              </a:rPr>
                              <m:t>𝑋</m:t>
                            </m:r>
                          </m:e>
                          <m:sub>
                            <m:r>
                              <a:rPr lang="en-US" sz="2200" i="1">
                                <a:latin typeface="Cambria Math" charset="0"/>
                              </a:rPr>
                              <m:t>𝑛</m:t>
                            </m:r>
                          </m:sub>
                        </m:sSub>
                      </m:e>
                      <m:sub>
                        <m:r>
                          <a:rPr lang="en-US" sz="2200" i="1">
                            <a:latin typeface="Cambria Math" charset="0"/>
                          </a:rPr>
                          <m:t>𝑘</m:t>
                        </m:r>
                      </m:sub>
                    </m:sSub>
                    <m:r>
                      <a:rPr lang="en-US" sz="2200" i="1" smtClean="0">
                        <a:latin typeface="Cambria Math" charset="0"/>
                        <a:ea typeface="Cambria Math" charset="0"/>
                        <a:cs typeface="Cambria Math" charset="0"/>
                      </a:rPr>
                      <m:t>∪</m:t>
                    </m:r>
                    <m:sSub>
                      <m:sSubPr>
                        <m:ctrlPr>
                          <a:rPr lang="en-US" sz="2200" i="1">
                            <a:latin typeface="Cambria Math" panose="02040503050406030204" pitchFamily="18" charset="0"/>
                          </a:rPr>
                        </m:ctrlPr>
                      </m:sSubPr>
                      <m:e>
                        <m:r>
                          <a:rPr lang="en-US" sz="2200" i="1">
                            <a:latin typeface="Cambria Math" charset="0"/>
                          </a:rPr>
                          <m:t>𝑃</m:t>
                        </m:r>
                      </m:e>
                      <m:sub>
                        <m:r>
                          <a:rPr lang="en-US" sz="2200" i="1">
                            <a:latin typeface="Cambria Math" charset="0"/>
                          </a:rPr>
                          <m:t>𝑘</m:t>
                        </m:r>
                        <m:r>
                          <a:rPr lang="en-US" sz="2200" i="1">
                            <a:latin typeface="Cambria Math" charset="0"/>
                          </a:rPr>
                          <m:t>−1</m:t>
                        </m:r>
                      </m:sub>
                    </m:sSub>
                  </m:oMath>
                </a14:m>
                <a:r>
                  <a:rPr lang="en-US" sz="2200" dirty="0"/>
                  <a:t> optimizes a fixed metric (this can be </a:t>
                </a:r>
                <a:r>
                  <a:rPr lang="en-US" sz="2200" i="1" dirty="0"/>
                  <a:t>p</a:t>
                </a:r>
                <a:r>
                  <a:rPr lang="en-US" sz="2200" dirty="0"/>
                  <a:t>-value, </a:t>
                </a:r>
                <a:r>
                  <a:rPr lang="en-US" sz="2200" i="1" dirty="0"/>
                  <a:t>F</a:t>
                </a:r>
                <a:r>
                  <a:rPr lang="en-US" sz="2200" dirty="0"/>
                  <a:t>-stat; validation/test MSE, </a:t>
                </a:r>
                <a14:m>
                  <m:oMath xmlns:m="http://schemas.openxmlformats.org/officeDocument/2006/math">
                    <m:sSup>
                      <m:sSupPr>
                        <m:ctrlPr>
                          <a:rPr lang="en-US" sz="2200" b="0" i="1" smtClean="0">
                            <a:latin typeface="Cambria Math" panose="02040503050406030204" pitchFamily="18" charset="0"/>
                          </a:rPr>
                        </m:ctrlPr>
                      </m:sSupPr>
                      <m:e>
                        <m:r>
                          <a:rPr lang="en-US" sz="2200" b="0" i="1" smtClean="0">
                            <a:latin typeface="Cambria Math" charset="0"/>
                          </a:rPr>
                          <m:t>𝑅</m:t>
                        </m:r>
                      </m:e>
                      <m:sup>
                        <m:r>
                          <a:rPr lang="en-US" sz="2200" b="0" i="1" smtClean="0">
                            <a:latin typeface="Cambria Math" charset="0"/>
                          </a:rPr>
                          <m:t>2</m:t>
                        </m:r>
                      </m:sup>
                    </m:sSup>
                  </m:oMath>
                </a14:m>
                <a:r>
                  <a:rPr lang="en-US" sz="2200" dirty="0"/>
                  <a:t>; or AIC/BIC on training set).</a:t>
                </a:r>
              </a:p>
              <a:p>
                <a:pPr>
                  <a:spcAft>
                    <a:spcPts val="600"/>
                  </a:spcAft>
                </a:pPr>
                <a:r>
                  <a:rPr lang="en-US" sz="2200" dirty="0"/>
                  <a:t>	   </a:t>
                </a:r>
                <a:r>
                  <a:rPr lang="en-US" sz="2200" b="1" dirty="0"/>
                  <a:t>2.3 </a:t>
                </a:r>
                <a:r>
                  <a:rPr lang="en-US" sz="2200" dirty="0"/>
                  <a:t>Let </a:t>
                </a:r>
                <a14:m>
                  <m:oMath xmlns:m="http://schemas.openxmlformats.org/officeDocument/2006/math">
                    <m:sSub>
                      <m:sSubPr>
                        <m:ctrlPr>
                          <a:rPr lang="en-US" sz="2200" i="1">
                            <a:latin typeface="Cambria Math" panose="02040503050406030204" pitchFamily="18" charset="0"/>
                          </a:rPr>
                        </m:ctrlPr>
                      </m:sSubPr>
                      <m:e>
                        <m:r>
                          <a:rPr lang="en-US" sz="2200" b="0" i="1" smtClean="0">
                            <a:latin typeface="Cambria Math" charset="0"/>
                          </a:rPr>
                          <m:t>𝑀</m:t>
                        </m:r>
                      </m:e>
                      <m:sub>
                        <m:r>
                          <a:rPr lang="en-US" sz="2200" i="1">
                            <a:latin typeface="Cambria Math" charset="0"/>
                          </a:rPr>
                          <m:t>𝑘</m:t>
                        </m:r>
                      </m:sub>
                    </m:sSub>
                  </m:oMath>
                </a14:m>
                <a:r>
                  <a:rPr lang="en-US" sz="2200" dirty="0"/>
                  <a:t> denote the model constructed from the optimal </a:t>
                </a:r>
                <a14:m>
                  <m:oMath xmlns:m="http://schemas.openxmlformats.org/officeDocument/2006/math">
                    <m:sSub>
                      <m:sSubPr>
                        <m:ctrlPr>
                          <a:rPr lang="en-US" sz="2200" i="1">
                            <a:latin typeface="Cambria Math" panose="02040503050406030204" pitchFamily="18" charset="0"/>
                          </a:rPr>
                        </m:ctrlPr>
                      </m:sSubPr>
                      <m:e>
                        <m:r>
                          <a:rPr lang="en-US" sz="2200" i="1">
                            <a:latin typeface="Cambria Math" charset="0"/>
                          </a:rPr>
                          <m:t>𝑃</m:t>
                        </m:r>
                      </m:e>
                      <m:sub>
                        <m:r>
                          <a:rPr lang="en-US" sz="2200" i="1">
                            <a:latin typeface="Cambria Math" charset="0"/>
                          </a:rPr>
                          <m:t>𝑘</m:t>
                        </m:r>
                      </m:sub>
                    </m:sSub>
                  </m:oMath>
                </a14:m>
                <a:r>
                  <a:rPr lang="en-US" sz="2200" dirty="0"/>
                  <a:t>.</a:t>
                </a:r>
              </a:p>
              <a:p>
                <a:pPr>
                  <a:spcAft>
                    <a:spcPts val="600"/>
                  </a:spcAft>
                </a:pPr>
                <a:r>
                  <a:rPr lang="en-US" sz="2200" b="1" dirty="0"/>
                  <a:t>3. </a:t>
                </a:r>
                <a:r>
                  <a:rPr lang="en-US" sz="2200" dirty="0"/>
                  <a:t>Select the model </a:t>
                </a:r>
                <a14:m>
                  <m:oMath xmlns:m="http://schemas.openxmlformats.org/officeDocument/2006/math">
                    <m:r>
                      <a:rPr lang="en-US" sz="2200" b="0" i="1" smtClean="0">
                        <a:latin typeface="Cambria Math" charset="0"/>
                      </a:rPr>
                      <m:t>𝑀</m:t>
                    </m:r>
                  </m:oMath>
                </a14:m>
                <a:r>
                  <a:rPr lang="en-US" sz="2200" dirty="0"/>
                  <a:t> amongst </a:t>
                </a:r>
                <a14:m>
                  <m:oMath xmlns:m="http://schemas.openxmlformats.org/officeDocument/2006/math">
                    <m:r>
                      <a:rPr lang="en-US" sz="2200" b="0" i="0" smtClean="0">
                        <a:latin typeface="Cambria Math" charset="0"/>
                      </a:rPr>
                      <m:t>{</m:t>
                    </m:r>
                    <m:sSub>
                      <m:sSubPr>
                        <m:ctrlPr>
                          <a:rPr lang="en-US" sz="2200" b="0" i="1" smtClean="0">
                            <a:latin typeface="Cambria Math" panose="02040503050406030204" pitchFamily="18" charset="0"/>
                          </a:rPr>
                        </m:ctrlPr>
                      </m:sSubPr>
                      <m:e>
                        <m:r>
                          <a:rPr lang="en-US" sz="2200" i="1">
                            <a:latin typeface="Cambria Math" charset="0"/>
                          </a:rPr>
                          <m:t>𝑀</m:t>
                        </m:r>
                      </m:e>
                      <m:sub>
                        <m:r>
                          <a:rPr lang="en-US" sz="2200" b="0" i="1" smtClean="0">
                            <a:latin typeface="Cambria Math" charset="0"/>
                          </a:rPr>
                          <m:t>0</m:t>
                        </m:r>
                      </m:sub>
                    </m:sSub>
                    <m:r>
                      <a:rPr lang="en-US" sz="2200" b="0" i="1" smtClean="0">
                        <a:latin typeface="Cambria Math" charset="0"/>
                      </a:rPr>
                      <m:t>, </m:t>
                    </m:r>
                    <m:sSub>
                      <m:sSubPr>
                        <m:ctrlPr>
                          <a:rPr lang="en-US" sz="2200" b="0" i="1" smtClean="0">
                            <a:latin typeface="Cambria Math" panose="02040503050406030204" pitchFamily="18" charset="0"/>
                          </a:rPr>
                        </m:ctrlPr>
                      </m:sSubPr>
                      <m:e>
                        <m:r>
                          <a:rPr lang="en-US" sz="2200" b="0" i="1" smtClean="0">
                            <a:latin typeface="Cambria Math" charset="0"/>
                          </a:rPr>
                          <m:t>𝑀</m:t>
                        </m:r>
                      </m:e>
                      <m:sub>
                        <m:r>
                          <a:rPr lang="en-US" sz="2200" b="0" i="1" smtClean="0">
                            <a:latin typeface="Cambria Math" charset="0"/>
                          </a:rPr>
                          <m:t>1</m:t>
                        </m:r>
                      </m:sub>
                    </m:sSub>
                    <m:r>
                      <a:rPr lang="en-US" sz="2200" b="0" i="1" smtClean="0">
                        <a:latin typeface="Cambria Math" charset="0"/>
                      </a:rPr>
                      <m:t>,…, </m:t>
                    </m:r>
                    <m:sSub>
                      <m:sSubPr>
                        <m:ctrlPr>
                          <a:rPr lang="en-US" sz="2200" b="0" i="1" smtClean="0">
                            <a:latin typeface="Cambria Math" panose="02040503050406030204" pitchFamily="18" charset="0"/>
                          </a:rPr>
                        </m:ctrlPr>
                      </m:sSubPr>
                      <m:e>
                        <m:r>
                          <a:rPr lang="en-US" sz="2200" b="0" i="1" smtClean="0">
                            <a:latin typeface="Cambria Math" charset="0"/>
                          </a:rPr>
                          <m:t>𝑀</m:t>
                        </m:r>
                      </m:e>
                      <m:sub>
                        <m:r>
                          <a:rPr lang="en-US" sz="2200" b="0" i="1" smtClean="0">
                            <a:latin typeface="Cambria Math" charset="0"/>
                          </a:rPr>
                          <m:t>𝐽</m:t>
                        </m:r>
                      </m:sub>
                    </m:sSub>
                    <m:r>
                      <a:rPr lang="en-US" sz="2200" b="0" i="1" smtClean="0">
                        <a:latin typeface="Cambria Math" charset="0"/>
                      </a:rPr>
                      <m:t>}</m:t>
                    </m:r>
                    <m:r>
                      <a:rPr lang="en-US" sz="2200" i="1">
                        <a:latin typeface="Cambria Math" charset="0"/>
                      </a:rPr>
                      <m:t> </m:t>
                    </m:r>
                    <m:r>
                      <a:rPr lang="en-US" sz="2200" b="0" i="1" smtClean="0">
                        <a:latin typeface="Cambria Math" charset="0"/>
                      </a:rPr>
                      <m:t> </m:t>
                    </m:r>
                  </m:oMath>
                </a14:m>
                <a:r>
                  <a:rPr lang="en-US" sz="2200" dirty="0"/>
                  <a:t>that optimizes a fixed metric (this can be validation MSE, </a:t>
                </a:r>
                <a14:m>
                  <m:oMath xmlns:m="http://schemas.openxmlformats.org/officeDocument/2006/math">
                    <m:sSup>
                      <m:sSupPr>
                        <m:ctrlPr>
                          <a:rPr lang="en-US" sz="2200" i="1">
                            <a:latin typeface="Cambria Math" panose="02040503050406030204" pitchFamily="18" charset="0"/>
                          </a:rPr>
                        </m:ctrlPr>
                      </m:sSupPr>
                      <m:e>
                        <m:r>
                          <a:rPr lang="en-US" sz="2200" i="1">
                            <a:latin typeface="Cambria Math" charset="0"/>
                          </a:rPr>
                          <m:t>𝑅</m:t>
                        </m:r>
                      </m:e>
                      <m:sup>
                        <m:r>
                          <a:rPr lang="en-US" sz="2200" i="1">
                            <a:latin typeface="Cambria Math" charset="0"/>
                          </a:rPr>
                          <m:t>2</m:t>
                        </m:r>
                      </m:sup>
                    </m:sSup>
                    <m:r>
                      <a:rPr lang="en-US" sz="2200" b="0" i="0" smtClean="0">
                        <a:latin typeface="Cambria Math" charset="0"/>
                      </a:rPr>
                      <m:t>; </m:t>
                    </m:r>
                  </m:oMath>
                </a14:m>
                <a:r>
                  <a:rPr lang="en-US" sz="2200" dirty="0"/>
                  <a:t>or AIC/BIS on training set)</a:t>
                </a:r>
              </a:p>
              <a:p>
                <a:pPr>
                  <a:spcAft>
                    <a:spcPts val="600"/>
                  </a:spcAft>
                </a:pPr>
                <a:r>
                  <a:rPr lang="en-US" sz="2200" dirty="0"/>
                  <a:t>*Note: this reverse direction (starting with the</a:t>
                </a:r>
                <a:r>
                  <a:rPr lang="en-US" sz="2200" i="1" dirty="0"/>
                  <a:t> full </a:t>
                </a:r>
                <a:r>
                  <a:rPr lang="en-US" sz="2200" dirty="0"/>
                  <a:t>model) is also possible: </a:t>
                </a:r>
                <a:r>
                  <a:rPr lang="en-US" sz="2200" i="1" dirty="0"/>
                  <a:t>Backwards</a:t>
                </a:r>
                <a:r>
                  <a:rPr lang="en-US" sz="2200" dirty="0"/>
                  <a:t> Stepwise</a:t>
                </a:r>
              </a:p>
              <a:p>
                <a:pPr>
                  <a:spcAft>
                    <a:spcPts val="600"/>
                  </a:spcAft>
                </a:pPr>
                <a:endParaRPr lang="en-US" sz="2200" dirty="0"/>
              </a:p>
              <a:p>
                <a:pPr>
                  <a:spcAft>
                    <a:spcPts val="600"/>
                  </a:spcAft>
                </a:pPr>
                <a:endParaRPr lang="en-US" sz="2200" dirty="0"/>
              </a:p>
              <a:p>
                <a:pPr>
                  <a:spcAft>
                    <a:spcPts val="600"/>
                  </a:spcAft>
                </a:pPr>
                <a:endParaRPr lang="en-US" sz="2200" dirty="0"/>
              </a:p>
              <a:p>
                <a:pPr>
                  <a:spcAft>
                    <a:spcPts val="600"/>
                  </a:spcAft>
                </a:pPr>
                <a:endParaRPr lang="en-US" sz="22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34697" y="878300"/>
                <a:ext cx="10908011" cy="2111143"/>
              </a:xfrm>
              <a:blipFill>
                <a:blip r:embed="rId2"/>
                <a:stretch>
                  <a:fillRect l="-698" t="-1198" r="-582" b="-159281"/>
                </a:stretch>
              </a:blipFill>
            </p:spPr>
            <p:txBody>
              <a:bodyPr/>
              <a:lstStyle/>
              <a:p>
                <a:r>
                  <a:rPr lang="en-US">
                    <a:noFill/>
                  </a:rPr>
                  <a:t> </a:t>
                </a:r>
              </a:p>
            </p:txBody>
          </p:sp>
        </mc:Fallback>
      </mc:AlternateContent>
    </p:spTree>
    <p:extLst>
      <p:ext uri="{BB962C8B-B14F-4D97-AF65-F5344CB8AC3E}">
        <p14:creationId xmlns:p14="http://schemas.microsoft.com/office/powerpoint/2010/main" val="3447658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Stepwise Variable Selection Computational Complexity</a:t>
            </a:r>
            <a:br>
              <a:rPr lang="en-US" dirty="0"/>
            </a:br>
            <a:endParaRPr lang="en-US" dirty="0"/>
          </a:p>
        </p:txBody>
      </p:sp>
      <p:sp>
        <p:nvSpPr>
          <p:cNvPr id="3" name="Content Placeholder 2"/>
          <p:cNvSpPr>
            <a:spLocks noGrp="1"/>
          </p:cNvSpPr>
          <p:nvPr>
            <p:ph idx="1"/>
          </p:nvPr>
        </p:nvSpPr>
        <p:spPr/>
        <p:txBody>
          <a:bodyPr/>
          <a:lstStyle/>
          <a:p>
            <a:pPr>
              <a:spcAft>
                <a:spcPts val="1200"/>
              </a:spcAft>
            </a:pPr>
            <a:r>
              <a:rPr lang="en-US" dirty="0"/>
              <a:t>How many models did we evaluate?</a:t>
            </a:r>
          </a:p>
          <a:p>
            <a:pPr marL="457200" indent="-457200">
              <a:spcAft>
                <a:spcPts val="1200"/>
              </a:spcAft>
              <a:buFont typeface="Arial" charset="0"/>
              <a:buChar char="•"/>
            </a:pPr>
            <a:r>
              <a:rPr lang="en-US" dirty="0"/>
              <a:t>1st step, </a:t>
            </a:r>
            <a:r>
              <a:rPr lang="en-US" b="1" i="1" dirty="0"/>
              <a:t>J</a:t>
            </a:r>
            <a:r>
              <a:rPr lang="en-US" b="1" dirty="0"/>
              <a:t> Models</a:t>
            </a:r>
          </a:p>
          <a:p>
            <a:pPr marL="457200" indent="-457200">
              <a:spcAft>
                <a:spcPts val="1200"/>
              </a:spcAft>
              <a:buFont typeface="Arial" charset="0"/>
              <a:buChar char="•"/>
            </a:pPr>
            <a:r>
              <a:rPr lang="en-US" dirty="0"/>
              <a:t>2nd step, </a:t>
            </a:r>
            <a:r>
              <a:rPr lang="en-US" i="1" dirty="0"/>
              <a:t>J-1</a:t>
            </a:r>
            <a:r>
              <a:rPr lang="en-US" dirty="0"/>
              <a:t> </a:t>
            </a:r>
            <a:r>
              <a:rPr lang="en-US" b="1" dirty="0"/>
              <a:t>Models</a:t>
            </a:r>
            <a:r>
              <a:rPr lang="en-US" dirty="0"/>
              <a:t> (add 1 predictor out of </a:t>
            </a:r>
            <a:r>
              <a:rPr lang="en-US" i="1" dirty="0"/>
              <a:t>J-1</a:t>
            </a:r>
            <a:r>
              <a:rPr lang="en-US" dirty="0"/>
              <a:t> possible)</a:t>
            </a:r>
          </a:p>
          <a:p>
            <a:pPr marL="457200" indent="-457200">
              <a:spcAft>
                <a:spcPts val="1200"/>
              </a:spcAft>
              <a:buFont typeface="Arial" charset="0"/>
              <a:buChar char="•"/>
            </a:pPr>
            <a:r>
              <a:rPr lang="en-US" dirty="0"/>
              <a:t>3rd step, </a:t>
            </a:r>
            <a:r>
              <a:rPr lang="en-US" i="1" dirty="0"/>
              <a:t>J-2 </a:t>
            </a:r>
            <a:r>
              <a:rPr lang="en-US" b="1" dirty="0"/>
              <a:t>Models</a:t>
            </a:r>
            <a:r>
              <a:rPr lang="en-US" dirty="0"/>
              <a:t> (add 1 predictor out of </a:t>
            </a:r>
            <a:r>
              <a:rPr lang="en-US" i="1" dirty="0"/>
              <a:t>J-2 </a:t>
            </a:r>
            <a:r>
              <a:rPr lang="en-US" dirty="0"/>
              <a:t>possible)</a:t>
            </a:r>
          </a:p>
          <a:p>
            <a:pPr marL="457200" indent="-457200">
              <a:spcAft>
                <a:spcPts val="1200"/>
              </a:spcAft>
              <a:buFont typeface="Arial" charset="0"/>
              <a:buChar char="•"/>
            </a:pPr>
            <a:r>
              <a:rPr lang="mr-IN" dirty="0"/>
              <a:t>…</a:t>
            </a:r>
            <a:endParaRPr lang="en-US" dirty="0"/>
          </a:p>
          <a:p>
            <a:pPr>
              <a:spcAft>
                <a:spcPts val="1200"/>
              </a:spcAft>
            </a:pPr>
            <a:endParaRPr lang="en-US" dirty="0"/>
          </a:p>
          <a:p>
            <a:pPr>
              <a:spcAft>
                <a:spcPts val="1200"/>
              </a:spcAft>
            </a:pPr>
            <a:endParaRPr lang="en-US" dirty="0"/>
          </a:p>
          <a:p>
            <a:pPr>
              <a:spcAft>
                <a:spcPts val="1200"/>
              </a:spcAft>
            </a:pPr>
            <a:endParaRPr lang="en-US" b="1" dirty="0"/>
          </a:p>
          <a:p>
            <a:pPr>
              <a:spcAft>
                <a:spcPts val="1200"/>
              </a:spcAft>
            </a:pPr>
            <a:endParaRPr lang="en-US" dirty="0"/>
          </a:p>
        </p:txBody>
      </p:sp>
      <p:sp>
        <p:nvSpPr>
          <p:cNvPr id="4" name="Slide Number Placeholder 3"/>
          <p:cNvSpPr>
            <a:spLocks noGrp="1"/>
          </p:cNvSpPr>
          <p:nvPr>
            <p:ph type="sldNum" sz="quarter" idx="12"/>
          </p:nvPr>
        </p:nvSpPr>
        <p:spPr/>
        <p:txBody>
          <a:bodyPr/>
          <a:lstStyle/>
          <a:p>
            <a:fld id="{8C616E8F-BF65-1643-9F00-FF84D0665BC6}" type="slidenum">
              <a:rPr lang="en-US" smtClean="0"/>
              <a:t>71</a:t>
            </a:fld>
            <a:endParaRPr lang="en-US"/>
          </a:p>
        </p:txBody>
      </p:sp>
      <p:pic>
        <p:nvPicPr>
          <p:cNvPr id="5" name="Picture 4"/>
          <p:cNvPicPr>
            <a:picLocks noChangeAspect="1"/>
          </p:cNvPicPr>
          <p:nvPr/>
        </p:nvPicPr>
        <p:blipFill>
          <a:blip r:embed="rId2"/>
          <a:stretch>
            <a:fillRect/>
          </a:stretch>
        </p:blipFill>
        <p:spPr>
          <a:xfrm>
            <a:off x="1061670" y="4878136"/>
            <a:ext cx="4159687" cy="477341"/>
          </a:xfrm>
          <a:prstGeom prst="rect">
            <a:avLst/>
          </a:prstGeom>
        </p:spPr>
      </p:pic>
    </p:spTree>
    <p:extLst>
      <p:ext uri="{BB962C8B-B14F-4D97-AF65-F5344CB8AC3E}">
        <p14:creationId xmlns:p14="http://schemas.microsoft.com/office/powerpoint/2010/main" val="3583579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Lecture Outline </a:t>
            </a:r>
            <a:br>
              <a:rPr lang="en-US" dirty="0"/>
            </a:b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19128" y="840932"/>
                <a:ext cx="10102809" cy="5331268"/>
              </a:xfrm>
              <a:noFill/>
              <a:ln w="12700">
                <a:noFill/>
              </a:ln>
              <a:effectLst/>
            </p:spPr>
            <p:txBody>
              <a:bodyPr/>
              <a:lstStyle/>
              <a:p>
                <a:pPr>
                  <a:spcBef>
                    <a:spcPts val="600"/>
                  </a:spcBef>
                </a:pPr>
                <a:r>
                  <a:rPr lang="en-US" sz="2400" dirty="0">
                    <a:solidFill>
                      <a:schemeClr val="bg1">
                        <a:lumMod val="65000"/>
                      </a:schemeClr>
                    </a:solidFill>
                  </a:rPr>
                  <a:t>Brief Recap </a:t>
                </a:r>
              </a:p>
              <a:p>
                <a:pPr>
                  <a:spcBef>
                    <a:spcPts val="600"/>
                  </a:spcBef>
                </a:pPr>
                <a:r>
                  <a:rPr lang="en-US" sz="2400" dirty="0">
                    <a:solidFill>
                      <a:schemeClr val="bg1">
                        <a:lumMod val="65000"/>
                      </a:schemeClr>
                    </a:solidFill>
                  </a:rPr>
                  <a:t>How well do we know </a:t>
                </a:r>
                <a14:m>
                  <m:oMath xmlns:m="http://schemas.openxmlformats.org/officeDocument/2006/math">
                    <m:acc>
                      <m:accPr>
                        <m:chr m:val="̂"/>
                        <m:ctrlPr>
                          <a:rPr lang="en-US" sz="2400" i="1">
                            <a:solidFill>
                              <a:schemeClr val="bg1">
                                <a:lumMod val="65000"/>
                              </a:schemeClr>
                            </a:solidFill>
                            <a:latin typeface="Cambria Math" panose="02040503050406030204" pitchFamily="18" charset="0"/>
                          </a:rPr>
                        </m:ctrlPr>
                      </m:accPr>
                      <m:e>
                        <m:r>
                          <a:rPr lang="en-US" sz="2400" i="1">
                            <a:solidFill>
                              <a:schemeClr val="bg1">
                                <a:lumMod val="65000"/>
                              </a:schemeClr>
                            </a:solidFill>
                            <a:latin typeface="Cambria Math" charset="0"/>
                          </a:rPr>
                          <m:t>𝑓</m:t>
                        </m:r>
                      </m:e>
                    </m:acc>
                  </m:oMath>
                </a14:m>
                <a:r>
                  <a:rPr lang="en-US" sz="2400" dirty="0">
                    <a:solidFill>
                      <a:schemeClr val="bg1">
                        <a:lumMod val="65000"/>
                      </a:schemeClr>
                    </a:solidFill>
                  </a:rPr>
                  <a:t> </a:t>
                </a:r>
              </a:p>
              <a:p>
                <a:pPr>
                  <a:spcBef>
                    <a:spcPts val="600"/>
                  </a:spcBef>
                </a:pPr>
                <a:r>
                  <a:rPr lang="en-US" sz="2400" dirty="0">
                    <a:solidFill>
                      <a:schemeClr val="bg1">
                        <a:lumMod val="65000"/>
                      </a:schemeClr>
                    </a:solidFill>
                  </a:rPr>
                  <a:t>	    Confidence and Prediction Intervals around our </a:t>
                </a:r>
                <a14:m>
                  <m:oMath xmlns:m="http://schemas.openxmlformats.org/officeDocument/2006/math">
                    <m:acc>
                      <m:accPr>
                        <m:chr m:val="̂"/>
                        <m:ctrlPr>
                          <a:rPr lang="en-US" sz="2400" i="1">
                            <a:solidFill>
                              <a:schemeClr val="bg1">
                                <a:lumMod val="65000"/>
                              </a:schemeClr>
                            </a:solidFill>
                            <a:latin typeface="Cambria Math" panose="02040503050406030204" pitchFamily="18" charset="0"/>
                          </a:rPr>
                        </m:ctrlPr>
                      </m:accPr>
                      <m:e>
                        <m:r>
                          <a:rPr lang="en-US" sz="2400" i="1">
                            <a:solidFill>
                              <a:schemeClr val="bg1">
                                <a:lumMod val="65000"/>
                              </a:schemeClr>
                            </a:solidFill>
                            <a:latin typeface="Cambria Math" charset="0"/>
                          </a:rPr>
                          <m:t>𝑓</m:t>
                        </m:r>
                      </m:e>
                    </m:acc>
                    <m:r>
                      <a:rPr lang="en-US" sz="2400" i="1">
                        <a:solidFill>
                          <a:schemeClr val="bg1">
                            <a:lumMod val="65000"/>
                          </a:schemeClr>
                        </a:solidFill>
                        <a:latin typeface="Cambria Math" charset="0"/>
                      </a:rPr>
                      <m:t> </m:t>
                    </m:r>
                  </m:oMath>
                </a14:m>
                <a:endParaRPr lang="en-US" sz="2400" dirty="0">
                  <a:solidFill>
                    <a:schemeClr val="bg1">
                      <a:lumMod val="65000"/>
                    </a:schemeClr>
                  </a:solidFill>
                </a:endParaRPr>
              </a:p>
              <a:p>
                <a:pPr>
                  <a:spcBef>
                    <a:spcPts val="600"/>
                  </a:spcBef>
                </a:pPr>
                <a:r>
                  <a:rPr lang="en-US" sz="2400" dirty="0">
                    <a:solidFill>
                      <a:schemeClr val="bg1">
                        <a:lumMod val="65000"/>
                      </a:schemeClr>
                    </a:solidFill>
                    <a:latin typeface="Karla" charset="0"/>
                    <a:ea typeface="Karla" charset="0"/>
                    <a:cs typeface="Karla" charset="0"/>
                  </a:rPr>
                  <a:t>Multiple Regression</a:t>
                </a:r>
              </a:p>
              <a:p>
                <a:pPr lvl="1" indent="0">
                  <a:spcBef>
                    <a:spcPts val="600"/>
                  </a:spcBef>
                  <a:buNone/>
                </a:pPr>
                <a:r>
                  <a:rPr lang="en-US" dirty="0">
                    <a:solidFill>
                      <a:schemeClr val="bg1">
                        <a:lumMod val="65000"/>
                      </a:schemeClr>
                    </a:solidFill>
                    <a:latin typeface="Karla" charset="0"/>
                    <a:ea typeface="Karla" charset="0"/>
                    <a:cs typeface="Karla" charset="0"/>
                  </a:rPr>
                  <a:t>Formulation using Linear Algebra</a:t>
                </a:r>
              </a:p>
              <a:p>
                <a:pPr>
                  <a:spcBef>
                    <a:spcPts val="600"/>
                  </a:spcBef>
                </a:pPr>
                <a:r>
                  <a:rPr lang="en-US" sz="2400" dirty="0">
                    <a:solidFill>
                      <a:schemeClr val="bg1">
                        <a:lumMod val="65000"/>
                      </a:schemeClr>
                    </a:solidFill>
                    <a:latin typeface="Karla" charset="0"/>
                    <a:ea typeface="Karla" charset="0"/>
                    <a:cs typeface="Karla" charset="0"/>
                  </a:rPr>
                  <a:t>Categorical Predictors</a:t>
                </a:r>
              </a:p>
              <a:p>
                <a:pPr>
                  <a:spcBef>
                    <a:spcPts val="600"/>
                  </a:spcBef>
                </a:pPr>
                <a:r>
                  <a:rPr lang="en-US" sz="2400" dirty="0">
                    <a:solidFill>
                      <a:schemeClr val="bg1">
                        <a:lumMod val="65000"/>
                      </a:schemeClr>
                    </a:solidFill>
                    <a:latin typeface="Karla" charset="0"/>
                    <a:ea typeface="Karla" charset="0"/>
                    <a:cs typeface="Karla" charset="0"/>
                  </a:rPr>
                  <a:t>Interaction Terms </a:t>
                </a:r>
              </a:p>
              <a:p>
                <a:pPr>
                  <a:spcBef>
                    <a:spcPts val="600"/>
                  </a:spcBef>
                </a:pPr>
                <a:r>
                  <a:rPr lang="en-US" sz="2400" dirty="0">
                    <a:solidFill>
                      <a:schemeClr val="bg1">
                        <a:lumMod val="65000"/>
                      </a:schemeClr>
                    </a:solidFill>
                    <a:latin typeface="Karla" charset="0"/>
                    <a:ea typeface="Karla" charset="0"/>
                    <a:cs typeface="Karla" charset="0"/>
                  </a:rPr>
                  <a:t>Polynomial Regression </a:t>
                </a:r>
              </a:p>
              <a:p>
                <a:pPr lvl="1" indent="0">
                  <a:spcBef>
                    <a:spcPts val="600"/>
                  </a:spcBef>
                  <a:buNone/>
                </a:pPr>
                <a:r>
                  <a:rPr lang="en-US" dirty="0">
                    <a:solidFill>
                      <a:schemeClr val="bg1">
                        <a:lumMod val="65000"/>
                      </a:schemeClr>
                    </a:solidFill>
                    <a:latin typeface="Karla" charset="0"/>
                    <a:ea typeface="Karla" charset="0"/>
                    <a:cs typeface="Karla" charset="0"/>
                  </a:rPr>
                  <a:t>Linear Algebra Formulation</a:t>
                </a:r>
              </a:p>
              <a:p>
                <a:pPr>
                  <a:spcBef>
                    <a:spcPts val="600"/>
                  </a:spcBef>
                </a:pPr>
                <a:r>
                  <a:rPr lang="en-US" sz="2400" dirty="0">
                    <a:solidFill>
                      <a:schemeClr val="bg1">
                        <a:lumMod val="65000"/>
                      </a:schemeClr>
                    </a:solidFill>
                    <a:latin typeface="Karla" charset="0"/>
                    <a:ea typeface="Karla" charset="0"/>
                    <a:cs typeface="Karla" charset="0"/>
                  </a:rPr>
                  <a:t>Overfitting</a:t>
                </a:r>
              </a:p>
              <a:p>
                <a:pPr>
                  <a:spcBef>
                    <a:spcPts val="600"/>
                  </a:spcBef>
                </a:pPr>
                <a:r>
                  <a:rPr lang="en-US" sz="2400" dirty="0">
                    <a:solidFill>
                      <a:schemeClr val="bg1">
                        <a:lumMod val="65000"/>
                      </a:schemeClr>
                    </a:solidFill>
                    <a:latin typeface="Karla" charset="0"/>
                    <a:ea typeface="Karla" charset="0"/>
                    <a:cs typeface="Karla" charset="0"/>
                  </a:rPr>
                  <a:t>Variable Selection</a:t>
                </a:r>
              </a:p>
              <a:p>
                <a:pPr>
                  <a:spcBef>
                    <a:spcPts val="600"/>
                  </a:spcBef>
                </a:pPr>
                <a:r>
                  <a:rPr lang="en-US" sz="2400" b="1" dirty="0">
                    <a:solidFill>
                      <a:schemeClr val="tx1">
                        <a:lumMod val="75000"/>
                        <a:lumOff val="25000"/>
                      </a:schemeClr>
                    </a:solidFill>
                    <a:latin typeface="Karla" charset="0"/>
                    <a:ea typeface="Karla" charset="0"/>
                    <a:cs typeface="Karla" charset="0"/>
                  </a:rPr>
                  <a:t>Bias vs. Variance</a:t>
                </a:r>
              </a:p>
              <a:p>
                <a:pPr>
                  <a:spcBef>
                    <a:spcPts val="600"/>
                  </a:spcBef>
                </a:pPr>
                <a:endParaRPr lang="en-US" sz="2400" dirty="0">
                  <a:solidFill>
                    <a:schemeClr val="tx1">
                      <a:lumMod val="75000"/>
                      <a:lumOff val="25000"/>
                    </a:schemeClr>
                  </a:solidFill>
                  <a:latin typeface="Karla" charset="0"/>
                  <a:ea typeface="Karla" charset="0"/>
                  <a:cs typeface="Karla" charset="0"/>
                </a:endParaRPr>
              </a:p>
              <a:p>
                <a:pPr>
                  <a:spcBef>
                    <a:spcPts val="600"/>
                  </a:spcBef>
                </a:pPr>
                <a:endParaRPr lang="en-US" sz="2400" dirty="0">
                  <a:solidFill>
                    <a:schemeClr val="tx1">
                      <a:lumMod val="75000"/>
                      <a:lumOff val="25000"/>
                    </a:schemeClr>
                  </a:solidFill>
                  <a:latin typeface="Karla" charset="0"/>
                  <a:ea typeface="Karla" charset="0"/>
                  <a:cs typeface="Karla"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19128" y="840932"/>
                <a:ext cx="10102809" cy="5331268"/>
              </a:xfrm>
              <a:blipFill>
                <a:blip r:embed="rId2"/>
                <a:stretch>
                  <a:fillRect l="-753" t="-713" b="-3088"/>
                </a:stretch>
              </a:blipFill>
              <a:ln w="12700">
                <a:noFill/>
              </a:ln>
              <a:effectLst/>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72</a:t>
            </a:fld>
            <a:endParaRPr lang="en-US"/>
          </a:p>
        </p:txBody>
      </p:sp>
    </p:spTree>
    <p:extLst>
      <p:ext uri="{BB962C8B-B14F-4D97-AF65-F5344CB8AC3E}">
        <p14:creationId xmlns:p14="http://schemas.microsoft.com/office/powerpoint/2010/main" val="3047296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466473" y="0"/>
            <a:ext cx="6479721" cy="6621613"/>
          </a:xfrm>
          <a:prstGeom prst="rect">
            <a:avLst/>
          </a:prstGeom>
        </p:spPr>
      </p:pic>
      <p:sp>
        <p:nvSpPr>
          <p:cNvPr id="3" name="Slide Number Placeholder 2"/>
          <p:cNvSpPr>
            <a:spLocks noGrp="1"/>
          </p:cNvSpPr>
          <p:nvPr>
            <p:ph type="sldNum" sz="quarter" idx="12"/>
          </p:nvPr>
        </p:nvSpPr>
        <p:spPr/>
        <p:txBody>
          <a:bodyPr/>
          <a:lstStyle/>
          <a:p>
            <a:fld id="{8C616E8F-BF65-1643-9F00-FF84D0665BC6}" type="slidenum">
              <a:rPr lang="en-US" smtClean="0"/>
              <a:t>73</a:t>
            </a:fld>
            <a:endParaRPr lang="en-US"/>
          </a:p>
        </p:txBody>
      </p:sp>
    </p:spTree>
    <p:extLst>
      <p:ext uri="{BB962C8B-B14F-4D97-AF65-F5344CB8AC3E}">
        <p14:creationId xmlns:p14="http://schemas.microsoft.com/office/powerpoint/2010/main" val="362446558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370221" y="1129966"/>
            <a:ext cx="7338758" cy="4609098"/>
          </a:xfrm>
          <a:prstGeom prst="rect">
            <a:avLst/>
          </a:prstGeom>
        </p:spPr>
      </p:pic>
      <p:sp>
        <p:nvSpPr>
          <p:cNvPr id="3" name="Slide Number Placeholder 2"/>
          <p:cNvSpPr>
            <a:spLocks noGrp="1"/>
          </p:cNvSpPr>
          <p:nvPr>
            <p:ph type="sldNum" sz="quarter" idx="12"/>
          </p:nvPr>
        </p:nvSpPr>
        <p:spPr/>
        <p:txBody>
          <a:bodyPr/>
          <a:lstStyle/>
          <a:p>
            <a:fld id="{8C616E8F-BF65-1643-9F00-FF84D0665BC6}" type="slidenum">
              <a:rPr lang="en-US" smtClean="0"/>
              <a:t>74</a:t>
            </a:fld>
            <a:endParaRPr lang="en-US"/>
          </a:p>
        </p:txBody>
      </p:sp>
      <p:sp>
        <p:nvSpPr>
          <p:cNvPr id="4" name="Oval 3">
            <a:extLst>
              <a:ext uri="{FF2B5EF4-FFF2-40B4-BE49-F238E27FC236}">
                <a16:creationId xmlns:a16="http://schemas.microsoft.com/office/drawing/2014/main" id="{902E3097-5FE5-CC4A-AA73-0EFFCBFF2320}"/>
              </a:ext>
            </a:extLst>
          </p:cNvPr>
          <p:cNvSpPr/>
          <p:nvPr/>
        </p:nvSpPr>
        <p:spPr>
          <a:xfrm>
            <a:off x="2370221" y="2828925"/>
            <a:ext cx="544429" cy="1100138"/>
          </a:xfrm>
          <a:prstGeom prst="ellipse">
            <a:avLst/>
          </a:prstGeom>
          <a:noFill/>
          <a:ln>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 name="Straight Arrow Connector 5">
            <a:extLst>
              <a:ext uri="{FF2B5EF4-FFF2-40B4-BE49-F238E27FC236}">
                <a16:creationId xmlns:a16="http://schemas.microsoft.com/office/drawing/2014/main" id="{5105A100-C6D3-C24A-B04C-9E3586E0519D}"/>
              </a:ext>
            </a:extLst>
          </p:cNvPr>
          <p:cNvCxnSpPr>
            <a:endCxn id="4" idx="2"/>
          </p:cNvCxnSpPr>
          <p:nvPr/>
        </p:nvCxnSpPr>
        <p:spPr>
          <a:xfrm>
            <a:off x="1628775" y="1985963"/>
            <a:ext cx="741446" cy="1393031"/>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50ACA17F-448D-AB4F-BC20-D1C2E884923C}"/>
              </a:ext>
            </a:extLst>
          </p:cNvPr>
          <p:cNvSpPr txBox="1"/>
          <p:nvPr/>
        </p:nvSpPr>
        <p:spPr>
          <a:xfrm>
            <a:off x="721519" y="1339632"/>
            <a:ext cx="1814512" cy="646331"/>
          </a:xfrm>
          <a:prstGeom prst="rect">
            <a:avLst/>
          </a:prstGeom>
          <a:noFill/>
          <a:ln>
            <a:solidFill>
              <a:srgbClr val="C00000"/>
            </a:solidFill>
          </a:ln>
        </p:spPr>
        <p:txBody>
          <a:bodyPr wrap="square" rtlCol="0">
            <a:spAutoFit/>
          </a:bodyPr>
          <a:lstStyle/>
          <a:p>
            <a:r>
              <a:rPr lang="en-US" dirty="0"/>
              <a:t>Out-of-sample Prediction Error</a:t>
            </a:r>
          </a:p>
        </p:txBody>
      </p:sp>
    </p:spTree>
    <p:extLst>
      <p:ext uri="{BB962C8B-B14F-4D97-AF65-F5344CB8AC3E}">
        <p14:creationId xmlns:p14="http://schemas.microsoft.com/office/powerpoint/2010/main" val="398246172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Bias vs Variance</a:t>
            </a:r>
          </a:p>
        </p:txBody>
      </p:sp>
      <p:sp>
        <p:nvSpPr>
          <p:cNvPr id="7" name="Slide Number Placeholder 6"/>
          <p:cNvSpPr>
            <a:spLocks noGrp="1"/>
          </p:cNvSpPr>
          <p:nvPr>
            <p:ph type="sldNum" sz="quarter" idx="12"/>
          </p:nvPr>
        </p:nvSpPr>
        <p:spPr/>
        <p:txBody>
          <a:bodyPr/>
          <a:lstStyle/>
          <a:p>
            <a:fld id="{8C616E8F-BF65-1643-9F00-FF84D0665BC6}" type="slidenum">
              <a:rPr lang="en-US" smtClean="0"/>
              <a:t>75</a:t>
            </a:fld>
            <a:endParaRPr lang="en-US"/>
          </a:p>
        </p:txBody>
      </p:sp>
      <p:pic>
        <p:nvPicPr>
          <p:cNvPr id="15" name="Picture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7000" y="1143000"/>
            <a:ext cx="6858000" cy="4572000"/>
          </a:xfrm>
          <a:prstGeom prst="rect">
            <a:avLst/>
          </a:prstGeom>
        </p:spPr>
      </p:pic>
    </p:spTree>
    <p:extLst>
      <p:ext uri="{BB962C8B-B14F-4D97-AF65-F5344CB8AC3E}">
        <p14:creationId xmlns:p14="http://schemas.microsoft.com/office/powerpoint/2010/main" val="109604808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7000" y="1143000"/>
            <a:ext cx="6858000" cy="4572000"/>
          </a:xfrm>
          <a:prstGeom prst="rect">
            <a:avLst/>
          </a:prstGeom>
        </p:spPr>
      </p:pic>
      <p:sp>
        <p:nvSpPr>
          <p:cNvPr id="2" name="Title 1"/>
          <p:cNvSpPr>
            <a:spLocks noGrp="1"/>
          </p:cNvSpPr>
          <p:nvPr>
            <p:ph type="title"/>
          </p:nvPr>
        </p:nvSpPr>
        <p:spPr/>
        <p:txBody>
          <a:bodyPr/>
          <a:lstStyle/>
          <a:p>
            <a:r>
              <a:rPr lang="en-US" dirty="0"/>
              <a:t>Bias vs Variance</a:t>
            </a:r>
          </a:p>
        </p:txBody>
      </p:sp>
      <p:sp>
        <p:nvSpPr>
          <p:cNvPr id="7" name="Slide Number Placeholder 6"/>
          <p:cNvSpPr>
            <a:spLocks noGrp="1"/>
          </p:cNvSpPr>
          <p:nvPr>
            <p:ph type="sldNum" sz="quarter" idx="12"/>
          </p:nvPr>
        </p:nvSpPr>
        <p:spPr/>
        <p:txBody>
          <a:bodyPr/>
          <a:lstStyle/>
          <a:p>
            <a:fld id="{8C616E8F-BF65-1643-9F00-FF84D0665BC6}" type="slidenum">
              <a:rPr lang="en-US" smtClean="0"/>
              <a:t>76</a:t>
            </a:fld>
            <a:endParaRPr lang="en-US"/>
          </a:p>
        </p:txBody>
      </p:sp>
    </p:spTree>
    <p:extLst>
      <p:ext uri="{BB962C8B-B14F-4D97-AF65-F5344CB8AC3E}">
        <p14:creationId xmlns:p14="http://schemas.microsoft.com/office/powerpoint/2010/main" val="126018611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Bias vs Variance</a:t>
            </a:r>
          </a:p>
        </p:txBody>
      </p:sp>
      <p:sp>
        <p:nvSpPr>
          <p:cNvPr id="7" name="Slide Number Placeholder 6"/>
          <p:cNvSpPr>
            <a:spLocks noGrp="1"/>
          </p:cNvSpPr>
          <p:nvPr>
            <p:ph type="sldNum" sz="quarter" idx="12"/>
          </p:nvPr>
        </p:nvSpPr>
        <p:spPr/>
        <p:txBody>
          <a:bodyPr/>
          <a:lstStyle/>
          <a:p>
            <a:fld id="{8C616E8F-BF65-1643-9F00-FF84D0665BC6}" type="slidenum">
              <a:rPr lang="en-US" smtClean="0"/>
              <a:t>77</a:t>
            </a:fld>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7000" y="1143000"/>
            <a:ext cx="6858000" cy="4572000"/>
          </a:xfrm>
          <a:prstGeom prst="rect">
            <a:avLst/>
          </a:prstGeom>
        </p:spPr>
      </p:pic>
    </p:spTree>
    <p:extLst>
      <p:ext uri="{BB962C8B-B14F-4D97-AF65-F5344CB8AC3E}">
        <p14:creationId xmlns:p14="http://schemas.microsoft.com/office/powerpoint/2010/main" val="407640369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20 data points per line 2000 simulations</a:t>
            </a:r>
          </a:p>
        </p:txBody>
      </p:sp>
      <p:sp>
        <p:nvSpPr>
          <p:cNvPr id="7" name="Slide Number Placeholder 6"/>
          <p:cNvSpPr>
            <a:spLocks noGrp="1"/>
          </p:cNvSpPr>
          <p:nvPr>
            <p:ph type="sldNum" sz="quarter" idx="12"/>
          </p:nvPr>
        </p:nvSpPr>
        <p:spPr/>
        <p:txBody>
          <a:bodyPr/>
          <a:lstStyle/>
          <a:p>
            <a:fld id="{8C616E8F-BF65-1643-9F00-FF84D0665BC6}" type="slidenum">
              <a:rPr lang="en-US" smtClean="0"/>
              <a:t>78</a:t>
            </a:fld>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7000" y="1143000"/>
            <a:ext cx="6858000" cy="4572000"/>
          </a:xfrm>
          <a:prstGeom prst="rect">
            <a:avLst/>
          </a:prstGeom>
        </p:spPr>
      </p:pic>
    </p:spTree>
    <p:extLst>
      <p:ext uri="{BB962C8B-B14F-4D97-AF65-F5344CB8AC3E}">
        <p14:creationId xmlns:p14="http://schemas.microsoft.com/office/powerpoint/2010/main" val="324699495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Bias vs Variance</a:t>
            </a:r>
          </a:p>
        </p:txBody>
      </p:sp>
      <p:sp>
        <p:nvSpPr>
          <p:cNvPr id="7" name="Slide Number Placeholder 6"/>
          <p:cNvSpPr>
            <a:spLocks noGrp="1"/>
          </p:cNvSpPr>
          <p:nvPr>
            <p:ph type="sldNum" sz="quarter" idx="12"/>
          </p:nvPr>
        </p:nvSpPr>
        <p:spPr/>
        <p:txBody>
          <a:bodyPr/>
          <a:lstStyle/>
          <a:p>
            <a:fld id="{8C616E8F-BF65-1643-9F00-FF84D0665BC6}" type="slidenum">
              <a:rPr lang="en-US" smtClean="0"/>
              <a:t>79</a:t>
            </a:fld>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52800" y="1600200"/>
            <a:ext cx="5486400" cy="3657600"/>
          </a:xfrm>
          <a:prstGeom prst="rect">
            <a:avLst/>
          </a:prstGeom>
        </p:spPr>
      </p:pic>
    </p:spTree>
    <p:extLst>
      <p:ext uri="{BB962C8B-B14F-4D97-AF65-F5344CB8AC3E}">
        <p14:creationId xmlns:p14="http://schemas.microsoft.com/office/powerpoint/2010/main" val="40721784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 from last lecture</a:t>
            </a:r>
          </a:p>
        </p:txBody>
      </p:sp>
      <p:sp>
        <p:nvSpPr>
          <p:cNvPr id="4" name="Slide Number Placeholder 3"/>
          <p:cNvSpPr>
            <a:spLocks noGrp="1"/>
          </p:cNvSpPr>
          <p:nvPr>
            <p:ph type="sldNum" sz="quarter" idx="12"/>
          </p:nvPr>
        </p:nvSpPr>
        <p:spPr/>
        <p:txBody>
          <a:bodyPr/>
          <a:lstStyle/>
          <a:p>
            <a:fld id="{A13833A1-46C9-FB45-812F-A8AC7B5136EB}" type="slidenum">
              <a:rPr lang="en-US" smtClean="0"/>
              <a:t>8</a:t>
            </a:fld>
            <a:endParaRPr lang="en-US"/>
          </a:p>
        </p:txBody>
      </p:sp>
      <mc:AlternateContent xmlns:mc="http://schemas.openxmlformats.org/markup-compatibility/2006" xmlns:a14="http://schemas.microsoft.com/office/drawing/2010/main">
        <mc:Choice Requires="a14">
          <p:sp>
            <p:nvSpPr>
              <p:cNvPr id="8" name="Content Placeholder 2"/>
              <p:cNvSpPr txBox="1">
                <a:spLocks/>
              </p:cNvSpPr>
              <p:nvPr/>
            </p:nvSpPr>
            <p:spPr>
              <a:xfrm>
                <a:off x="1152070" y="1166677"/>
                <a:ext cx="10327008" cy="879642"/>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We evaluate the importance of predictors using hypothesis testing, using </a:t>
                </a:r>
                <a:r>
                  <a:rPr lang="en-US" sz="2400" i="1" dirty="0"/>
                  <a:t>t</a:t>
                </a:r>
                <a:r>
                  <a:rPr lang="en-US" sz="2400" dirty="0"/>
                  <a:t>-statistics and </a:t>
                </a:r>
                <a:r>
                  <a:rPr lang="en-US" sz="2400" i="1" dirty="0"/>
                  <a:t>p</a:t>
                </a:r>
                <a:r>
                  <a:rPr lang="en-US" sz="2400" dirty="0"/>
                  <a:t>-values created assuming the null hypothesis is true:</a:t>
                </a:r>
              </a:p>
              <a:p>
                <a:endParaRPr lang="en-US" sz="2400" dirty="0"/>
              </a:p>
              <a:p>
                <a:r>
                  <a:rPr lang="en-US" sz="2400" dirty="0"/>
                  <a:t>To test the hypothesis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𝐻</m:t>
                        </m:r>
                      </m:e>
                      <m:sub>
                        <m:r>
                          <a:rPr lang="en-US" sz="2400" i="1">
                            <a:latin typeface="Cambria Math" panose="02040503050406030204" pitchFamily="18" charset="0"/>
                          </a:rPr>
                          <m:t>0</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𝛽</m:t>
                        </m:r>
                      </m:e>
                      <m:sub>
                        <m:r>
                          <a:rPr lang="en-US" sz="2400" i="1">
                            <a:latin typeface="Cambria Math" panose="02040503050406030204" pitchFamily="18" charset="0"/>
                          </a:rPr>
                          <m:t>1</m:t>
                        </m:r>
                      </m:sub>
                    </m:sSub>
                    <m:r>
                      <a:rPr lang="en-US" sz="2400" i="1">
                        <a:latin typeface="Cambria Math" panose="02040503050406030204" pitchFamily="18" charset="0"/>
                      </a:rPr>
                      <m:t>=0 </m:t>
                    </m:r>
                  </m:oMath>
                </a14:m>
                <a:r>
                  <a:rPr lang="en-US" sz="2400" dirty="0"/>
                  <a:t>vs.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𝐻</m:t>
                        </m:r>
                      </m:e>
                      <m:sub>
                        <m:r>
                          <a:rPr lang="en-US" sz="2400" i="1">
                            <a:latin typeface="Cambria Math" panose="02040503050406030204" pitchFamily="18" charset="0"/>
                          </a:rPr>
                          <m:t>0</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𝛽</m:t>
                        </m:r>
                      </m:e>
                      <m:sub>
                        <m:r>
                          <a:rPr lang="en-US" sz="2400" i="1">
                            <a:latin typeface="Cambria Math" panose="02040503050406030204" pitchFamily="18" charset="0"/>
                          </a:rPr>
                          <m:t>1</m:t>
                        </m:r>
                      </m:sub>
                    </m:sSub>
                    <m:r>
                      <a:rPr lang="en-US" sz="2400" b="0" i="1" smtClean="0">
                        <a:latin typeface="Cambria Math" panose="02040503050406030204" pitchFamily="18" charset="0"/>
                      </a:rPr>
                      <m:t>≠</m:t>
                    </m:r>
                    <m:r>
                      <a:rPr lang="en-US" sz="2400" i="1">
                        <a:latin typeface="Cambria Math" panose="02040503050406030204" pitchFamily="18" charset="0"/>
                      </a:rPr>
                      <m:t>0 </m:t>
                    </m:r>
                  </m:oMath>
                </a14:m>
                <a:r>
                  <a:rPr lang="en-US" sz="2400" dirty="0"/>
                  <a:t>(in simple regression): </a:t>
                </a:r>
              </a:p>
              <a:p>
                <a:pPr/>
                <a14:m>
                  <m:oMathPara xmlns:m="http://schemas.openxmlformats.org/officeDocument/2006/math">
                    <m:oMathParaPr>
                      <m:jc m:val="centerGroup"/>
                    </m:oMathParaPr>
                    <m:oMath xmlns:m="http://schemas.openxmlformats.org/officeDocument/2006/math">
                      <m:r>
                        <a:rPr lang="en-US" sz="2400" b="0" i="1" smtClean="0">
                          <a:solidFill>
                            <a:schemeClr val="tx1">
                              <a:lumMod val="75000"/>
                              <a:lumOff val="25000"/>
                            </a:schemeClr>
                          </a:solidFill>
                          <a:latin typeface="Cambria Math" panose="02040503050406030204" pitchFamily="18" charset="0"/>
                        </a:rPr>
                        <m:t>𝑇</m:t>
                      </m:r>
                      <m:r>
                        <a:rPr lang="en-US" sz="2400" b="0" i="1" smtClean="0">
                          <a:solidFill>
                            <a:schemeClr val="tx1">
                              <a:lumMod val="75000"/>
                              <a:lumOff val="25000"/>
                            </a:schemeClr>
                          </a:solidFill>
                          <a:latin typeface="Cambria Math" panose="02040503050406030204" pitchFamily="18" charset="0"/>
                        </a:rPr>
                        <m:t>=</m:t>
                      </m:r>
                      <m:f>
                        <m:fPr>
                          <m:ctrlPr>
                            <a:rPr lang="en-US" sz="2400" i="1">
                              <a:solidFill>
                                <a:schemeClr val="tx1">
                                  <a:lumMod val="75000"/>
                                  <a:lumOff val="25000"/>
                                </a:schemeClr>
                              </a:solidFill>
                              <a:latin typeface="Cambria Math" panose="02040503050406030204" pitchFamily="18" charset="0"/>
                            </a:rPr>
                          </m:ctrlPr>
                        </m:fPr>
                        <m:num>
                          <m:sSub>
                            <m:sSubPr>
                              <m:ctrlPr>
                                <a:rPr lang="en-US" sz="2400" i="1">
                                  <a:solidFill>
                                    <a:schemeClr val="tx1">
                                      <a:lumMod val="75000"/>
                                      <a:lumOff val="25000"/>
                                    </a:schemeClr>
                                  </a:solidFill>
                                  <a:latin typeface="Cambria Math" panose="02040503050406030204" pitchFamily="18" charset="0"/>
                                </a:rPr>
                              </m:ctrlPr>
                            </m:sSubPr>
                            <m:e>
                              <m:acc>
                                <m:accPr>
                                  <m:chr m:val="̂"/>
                                  <m:ctrlPr>
                                    <a:rPr lang="en-US" sz="2400" i="1">
                                      <a:solidFill>
                                        <a:schemeClr val="tx1">
                                          <a:lumMod val="75000"/>
                                          <a:lumOff val="25000"/>
                                        </a:schemeClr>
                                      </a:solidFill>
                                      <a:latin typeface="Cambria Math" panose="02040503050406030204" pitchFamily="18" charset="0"/>
                                    </a:rPr>
                                  </m:ctrlPr>
                                </m:accPr>
                                <m:e>
                                  <m:r>
                                    <a:rPr lang="en-US" sz="2400" i="1">
                                      <a:solidFill>
                                        <a:schemeClr val="tx1">
                                          <a:lumMod val="75000"/>
                                          <a:lumOff val="25000"/>
                                        </a:schemeClr>
                                      </a:solidFill>
                                      <a:latin typeface="Cambria Math" panose="02040503050406030204" pitchFamily="18" charset="0"/>
                                    </a:rPr>
                                    <m:t>𝛽</m:t>
                                  </m:r>
                                </m:e>
                              </m:acc>
                            </m:e>
                            <m:sub>
                              <m:r>
                                <a:rPr lang="en-US" sz="2400" i="1">
                                  <a:solidFill>
                                    <a:schemeClr val="tx1">
                                      <a:lumMod val="75000"/>
                                      <a:lumOff val="25000"/>
                                    </a:schemeClr>
                                  </a:solidFill>
                                  <a:latin typeface="Cambria Math" panose="02040503050406030204" pitchFamily="18" charset="0"/>
                                </a:rPr>
                                <m:t>1</m:t>
                              </m:r>
                            </m:sub>
                          </m:sSub>
                          <m:r>
                            <a:rPr lang="en-US" sz="2400" i="1">
                              <a:solidFill>
                                <a:schemeClr val="tx1">
                                  <a:lumMod val="75000"/>
                                  <a:lumOff val="25000"/>
                                </a:schemeClr>
                              </a:solidFill>
                              <a:latin typeface="Cambria Math" panose="02040503050406030204" pitchFamily="18" charset="0"/>
                            </a:rPr>
                            <m:t>−0</m:t>
                          </m:r>
                        </m:num>
                        <m:den>
                          <m:rad>
                            <m:radPr>
                              <m:degHide m:val="on"/>
                              <m:ctrlPr>
                                <a:rPr lang="en-US" sz="2400" i="1">
                                  <a:solidFill>
                                    <a:schemeClr val="tx1">
                                      <a:lumMod val="75000"/>
                                      <a:lumOff val="25000"/>
                                    </a:schemeClr>
                                  </a:solidFill>
                                  <a:latin typeface="Cambria Math" panose="02040503050406030204" pitchFamily="18" charset="0"/>
                                </a:rPr>
                              </m:ctrlPr>
                            </m:radPr>
                            <m:deg/>
                            <m:e>
                              <m:f>
                                <m:fPr>
                                  <m:ctrlPr>
                                    <a:rPr lang="en-US" sz="2400" i="1">
                                      <a:solidFill>
                                        <a:schemeClr val="tx1">
                                          <a:lumMod val="75000"/>
                                          <a:lumOff val="25000"/>
                                        </a:schemeClr>
                                      </a:solidFill>
                                      <a:latin typeface="Cambria Math" panose="02040503050406030204" pitchFamily="18" charset="0"/>
                                    </a:rPr>
                                  </m:ctrlPr>
                                </m:fPr>
                                <m:num>
                                  <m:sSup>
                                    <m:sSupPr>
                                      <m:ctrlPr>
                                        <a:rPr lang="en-US" sz="2400" i="1">
                                          <a:solidFill>
                                            <a:schemeClr val="tx1">
                                              <a:lumMod val="75000"/>
                                              <a:lumOff val="25000"/>
                                            </a:schemeClr>
                                          </a:solidFill>
                                          <a:latin typeface="Cambria Math" panose="02040503050406030204" pitchFamily="18" charset="0"/>
                                        </a:rPr>
                                      </m:ctrlPr>
                                    </m:sSupPr>
                                    <m:e>
                                      <m:acc>
                                        <m:accPr>
                                          <m:chr m:val="̂"/>
                                          <m:ctrlPr>
                                            <a:rPr lang="en-US" sz="2400" i="1" dirty="0">
                                              <a:solidFill>
                                                <a:schemeClr val="tx1">
                                                  <a:lumMod val="75000"/>
                                                  <a:lumOff val="25000"/>
                                                </a:schemeClr>
                                              </a:solidFill>
                                              <a:latin typeface="Cambria Math" panose="02040503050406030204" pitchFamily="18" charset="0"/>
                                            </a:rPr>
                                          </m:ctrlPr>
                                        </m:accPr>
                                        <m:e>
                                          <m:r>
                                            <a:rPr lang="en-US" sz="2400" i="1">
                                              <a:solidFill>
                                                <a:schemeClr val="tx1">
                                                  <a:lumMod val="75000"/>
                                                  <a:lumOff val="25000"/>
                                                </a:schemeClr>
                                              </a:solidFill>
                                              <a:latin typeface="Cambria Math" panose="02040503050406030204" pitchFamily="18" charset="0"/>
                                            </a:rPr>
                                            <m:t>𝜎</m:t>
                                          </m:r>
                                        </m:e>
                                      </m:acc>
                                    </m:e>
                                    <m:sup>
                                      <m:r>
                                        <a:rPr lang="en-US" sz="2400" i="1">
                                          <a:solidFill>
                                            <a:schemeClr val="tx1">
                                              <a:lumMod val="75000"/>
                                              <a:lumOff val="25000"/>
                                            </a:schemeClr>
                                          </a:solidFill>
                                          <a:latin typeface="Cambria Math" panose="02040503050406030204" pitchFamily="18" charset="0"/>
                                        </a:rPr>
                                        <m:t>2</m:t>
                                      </m:r>
                                    </m:sup>
                                  </m:sSup>
                                </m:num>
                                <m:den>
                                  <m:r>
                                    <a:rPr lang="en-US" sz="2400" i="1">
                                      <a:solidFill>
                                        <a:schemeClr val="tx1">
                                          <a:lumMod val="75000"/>
                                          <a:lumOff val="25000"/>
                                        </a:schemeClr>
                                      </a:solidFill>
                                      <a:latin typeface="Cambria Math" panose="02040503050406030204" pitchFamily="18" charset="0"/>
                                    </a:rPr>
                                    <m:t>∑</m:t>
                                  </m:r>
                                  <m:sSup>
                                    <m:sSupPr>
                                      <m:ctrlPr>
                                        <a:rPr lang="en-US" sz="2400" i="1">
                                          <a:solidFill>
                                            <a:schemeClr val="tx1">
                                              <a:lumMod val="75000"/>
                                              <a:lumOff val="25000"/>
                                            </a:schemeClr>
                                          </a:solidFill>
                                          <a:latin typeface="Cambria Math" panose="02040503050406030204" pitchFamily="18" charset="0"/>
                                        </a:rPr>
                                      </m:ctrlPr>
                                    </m:sSupPr>
                                    <m:e>
                                      <m:d>
                                        <m:dPr>
                                          <m:ctrlPr>
                                            <a:rPr lang="en-US" sz="2400" i="1">
                                              <a:solidFill>
                                                <a:schemeClr val="tx1">
                                                  <a:lumMod val="75000"/>
                                                  <a:lumOff val="25000"/>
                                                </a:schemeClr>
                                              </a:solidFill>
                                              <a:latin typeface="Cambria Math" panose="02040503050406030204" pitchFamily="18" charset="0"/>
                                            </a:rPr>
                                          </m:ctrlPr>
                                        </m:dPr>
                                        <m:e>
                                          <m:sSub>
                                            <m:sSubPr>
                                              <m:ctrlPr>
                                                <a:rPr lang="en-US" sz="2400" i="1">
                                                  <a:solidFill>
                                                    <a:schemeClr val="tx1">
                                                      <a:lumMod val="75000"/>
                                                      <a:lumOff val="25000"/>
                                                    </a:schemeClr>
                                                  </a:solidFill>
                                                  <a:latin typeface="Cambria Math" panose="02040503050406030204" pitchFamily="18" charset="0"/>
                                                </a:rPr>
                                              </m:ctrlPr>
                                            </m:sSubPr>
                                            <m:e>
                                              <m:r>
                                                <a:rPr lang="en-US" sz="2400" i="1">
                                                  <a:solidFill>
                                                    <a:schemeClr val="tx1">
                                                      <a:lumMod val="75000"/>
                                                      <a:lumOff val="25000"/>
                                                    </a:schemeClr>
                                                  </a:solidFill>
                                                  <a:latin typeface="Cambria Math" panose="02040503050406030204" pitchFamily="18" charset="0"/>
                                                </a:rPr>
                                                <m:t>𝑥</m:t>
                                              </m:r>
                                            </m:e>
                                            <m:sub>
                                              <m:r>
                                                <a:rPr lang="en-US" sz="2400" i="1">
                                                  <a:solidFill>
                                                    <a:schemeClr val="tx1">
                                                      <a:lumMod val="75000"/>
                                                      <a:lumOff val="25000"/>
                                                    </a:schemeClr>
                                                  </a:solidFill>
                                                  <a:latin typeface="Cambria Math" panose="02040503050406030204" pitchFamily="18" charset="0"/>
                                                </a:rPr>
                                                <m:t>𝑖</m:t>
                                              </m:r>
                                            </m:sub>
                                          </m:sSub>
                                          <m:r>
                                            <a:rPr lang="en-US" sz="2400" i="1">
                                              <a:solidFill>
                                                <a:schemeClr val="tx1">
                                                  <a:lumMod val="75000"/>
                                                  <a:lumOff val="25000"/>
                                                </a:schemeClr>
                                              </a:solidFill>
                                              <a:latin typeface="Cambria Math" panose="02040503050406030204" pitchFamily="18" charset="0"/>
                                            </a:rPr>
                                            <m:t>−</m:t>
                                          </m:r>
                                          <m:acc>
                                            <m:accPr>
                                              <m:chr m:val="̅"/>
                                              <m:ctrlPr>
                                                <a:rPr lang="en-US" sz="2400" i="1">
                                                  <a:solidFill>
                                                    <a:schemeClr val="tx1">
                                                      <a:lumMod val="75000"/>
                                                      <a:lumOff val="25000"/>
                                                    </a:schemeClr>
                                                  </a:solidFill>
                                                  <a:latin typeface="Cambria Math" panose="02040503050406030204" pitchFamily="18" charset="0"/>
                                                </a:rPr>
                                              </m:ctrlPr>
                                            </m:accPr>
                                            <m:e>
                                              <m:r>
                                                <a:rPr lang="en-US" sz="2400" i="1">
                                                  <a:solidFill>
                                                    <a:schemeClr val="tx1">
                                                      <a:lumMod val="75000"/>
                                                      <a:lumOff val="25000"/>
                                                    </a:schemeClr>
                                                  </a:solidFill>
                                                  <a:latin typeface="Cambria Math" panose="02040503050406030204" pitchFamily="18" charset="0"/>
                                                </a:rPr>
                                                <m:t>𝑥</m:t>
                                              </m:r>
                                            </m:e>
                                          </m:acc>
                                        </m:e>
                                      </m:d>
                                    </m:e>
                                    <m:sup>
                                      <m:r>
                                        <a:rPr lang="en-US" sz="2400" i="1">
                                          <a:solidFill>
                                            <a:schemeClr val="tx1">
                                              <a:lumMod val="75000"/>
                                              <a:lumOff val="25000"/>
                                            </a:schemeClr>
                                          </a:solidFill>
                                          <a:latin typeface="Cambria Math" panose="02040503050406030204" pitchFamily="18" charset="0"/>
                                        </a:rPr>
                                        <m:t>2</m:t>
                                      </m:r>
                                    </m:sup>
                                  </m:sSup>
                                </m:den>
                              </m:f>
                            </m:e>
                          </m:rad>
                        </m:den>
                      </m:f>
                    </m:oMath>
                  </m:oMathPara>
                </a14:m>
                <a:endParaRPr lang="en-US" sz="2400" dirty="0"/>
              </a:p>
              <a:p>
                <a:r>
                  <a:rPr lang="en-US" sz="2400" dirty="0"/>
                  <a:t>Use </a:t>
                </a:r>
                <a:r>
                  <a:rPr lang="en-US" sz="2400" i="1" dirty="0"/>
                  <a:t>p</a:t>
                </a:r>
                <a:r>
                  <a:rPr lang="en-US" sz="2400" dirty="0"/>
                  <a:t>-values or critical values from the </a:t>
                </a:r>
                <a:r>
                  <a:rPr lang="en-US" sz="2400" i="1" dirty="0"/>
                  <a:t>t</a:t>
                </a:r>
                <a:r>
                  <a:rPr lang="en-US" sz="2400" dirty="0"/>
                  <a:t>-distribution with </a:t>
                </a:r>
                <a:r>
                  <a:rPr lang="en-US" sz="2400" i="1" dirty="0"/>
                  <a:t>n</a:t>
                </a:r>
                <a:r>
                  <a:rPr lang="en-US" sz="2400" dirty="0"/>
                  <a:t> – 2 degrees of freedom. </a:t>
                </a:r>
              </a:p>
              <a:p>
                <a:endParaRPr lang="en-US" sz="2400" dirty="0"/>
              </a:p>
              <a:p>
                <a:r>
                  <a:rPr lang="en-US" sz="2400" dirty="0"/>
                  <a:t>How would this formula generalize if you would want to test a different value? </a:t>
                </a:r>
              </a:p>
              <a:p>
                <a:endParaRPr lang="en-US" sz="2400" dirty="0"/>
              </a:p>
            </p:txBody>
          </p:sp>
        </mc:Choice>
        <mc:Fallback xmlns="">
          <p:sp>
            <p:nvSpPr>
              <p:cNvPr id="8" name="Content Placeholder 2"/>
              <p:cNvSpPr txBox="1">
                <a:spLocks noRot="1" noChangeAspect="1" noMove="1" noResize="1" noEditPoints="1" noAdjustHandles="1" noChangeArrowheads="1" noChangeShapeType="1" noTextEdit="1"/>
              </p:cNvSpPr>
              <p:nvPr/>
            </p:nvSpPr>
            <p:spPr>
              <a:xfrm>
                <a:off x="1152070" y="1166677"/>
                <a:ext cx="10327008" cy="879642"/>
              </a:xfrm>
              <a:prstGeom prst="rect">
                <a:avLst/>
              </a:prstGeom>
              <a:blipFill>
                <a:blip r:embed="rId2"/>
                <a:stretch>
                  <a:fillRect l="-860" t="-5714" b="-471429"/>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306940379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Bias vs Variance</a:t>
            </a:r>
          </a:p>
        </p:txBody>
      </p:sp>
      <p:sp>
        <p:nvSpPr>
          <p:cNvPr id="7" name="Slide Number Placeholder 6"/>
          <p:cNvSpPr>
            <a:spLocks noGrp="1"/>
          </p:cNvSpPr>
          <p:nvPr>
            <p:ph type="sldNum" sz="quarter" idx="12"/>
          </p:nvPr>
        </p:nvSpPr>
        <p:spPr/>
        <p:txBody>
          <a:bodyPr/>
          <a:lstStyle/>
          <a:p>
            <a:fld id="{8C616E8F-BF65-1643-9F00-FF84D0665BC6}" type="slidenum">
              <a:rPr lang="en-US" smtClean="0"/>
              <a:t>80</a:t>
            </a:fld>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52800" y="1600200"/>
            <a:ext cx="5486400" cy="3657600"/>
          </a:xfrm>
          <a:prstGeom prst="rect">
            <a:avLst/>
          </a:prstGeom>
        </p:spPr>
      </p:pic>
    </p:spTree>
    <p:extLst>
      <p:ext uri="{BB962C8B-B14F-4D97-AF65-F5344CB8AC3E}">
        <p14:creationId xmlns:p14="http://schemas.microsoft.com/office/powerpoint/2010/main" val="408264624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Bias vs Variance</a:t>
            </a:r>
          </a:p>
        </p:txBody>
      </p:sp>
      <p:sp>
        <p:nvSpPr>
          <p:cNvPr id="7" name="Slide Number Placeholder 6"/>
          <p:cNvSpPr>
            <a:spLocks noGrp="1"/>
          </p:cNvSpPr>
          <p:nvPr>
            <p:ph type="sldNum" sz="quarter" idx="12"/>
          </p:nvPr>
        </p:nvSpPr>
        <p:spPr/>
        <p:txBody>
          <a:bodyPr/>
          <a:lstStyle/>
          <a:p>
            <a:fld id="{8C616E8F-BF65-1643-9F00-FF84D0665BC6}" type="slidenum">
              <a:rPr lang="en-US" smtClean="0"/>
              <a:t>81</a:t>
            </a:fld>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52800" y="1600200"/>
            <a:ext cx="5486400" cy="3657600"/>
          </a:xfrm>
          <a:prstGeom prst="rect">
            <a:avLst/>
          </a:prstGeom>
        </p:spPr>
      </p:pic>
    </p:spTree>
    <p:extLst>
      <p:ext uri="{BB962C8B-B14F-4D97-AF65-F5344CB8AC3E}">
        <p14:creationId xmlns:p14="http://schemas.microsoft.com/office/powerpoint/2010/main" val="180964756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Poly 10 degree models : 20 data points per line 2000 simulations</a:t>
            </a:r>
          </a:p>
        </p:txBody>
      </p:sp>
      <p:sp>
        <p:nvSpPr>
          <p:cNvPr id="7" name="Slide Number Placeholder 6"/>
          <p:cNvSpPr>
            <a:spLocks noGrp="1"/>
          </p:cNvSpPr>
          <p:nvPr>
            <p:ph type="sldNum" sz="quarter" idx="12"/>
          </p:nvPr>
        </p:nvSpPr>
        <p:spPr/>
        <p:txBody>
          <a:bodyPr/>
          <a:lstStyle/>
          <a:p>
            <a:fld id="{8C616E8F-BF65-1643-9F00-FF84D0665BC6}" type="slidenum">
              <a:rPr lang="en-US" smtClean="0"/>
              <a:t>82</a:t>
            </a:fld>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7000" y="1143000"/>
            <a:ext cx="6858000" cy="4572000"/>
          </a:xfrm>
          <a:prstGeom prst="rect">
            <a:avLst/>
          </a:prstGeom>
        </p:spPr>
      </p:pic>
    </p:spTree>
    <p:extLst>
      <p:ext uri="{BB962C8B-B14F-4D97-AF65-F5344CB8AC3E}">
        <p14:creationId xmlns:p14="http://schemas.microsoft.com/office/powerpoint/2010/main" val="422667252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Bias vs Variance</a:t>
            </a:r>
          </a:p>
        </p:txBody>
      </p:sp>
      <p:sp>
        <p:nvSpPr>
          <p:cNvPr id="3" name="Content Placeholder 2"/>
          <p:cNvSpPr>
            <a:spLocks noGrp="1"/>
          </p:cNvSpPr>
          <p:nvPr>
            <p:ph idx="1"/>
          </p:nvPr>
        </p:nvSpPr>
        <p:spPr>
          <a:xfrm>
            <a:off x="833415" y="983807"/>
            <a:ext cx="10327008" cy="2111143"/>
          </a:xfrm>
        </p:spPr>
        <p:txBody>
          <a:bodyPr/>
          <a:lstStyle/>
          <a:p>
            <a:r>
              <a:rPr lang="en-US" sz="2400" b="1" dirty="0"/>
              <a:t>Left</a:t>
            </a:r>
            <a:r>
              <a:rPr lang="en-US" sz="2400" dirty="0"/>
              <a:t>: 2000 best fit straight lines, each fitted on a different 20 point training set. </a:t>
            </a:r>
          </a:p>
          <a:p>
            <a:r>
              <a:rPr lang="en-US" sz="2400" b="1" dirty="0"/>
              <a:t>Right</a:t>
            </a:r>
            <a:r>
              <a:rPr lang="en-US" sz="2400" dirty="0"/>
              <a:t>: Best-fit models using degree 10 polynomial</a:t>
            </a:r>
          </a:p>
          <a:p>
            <a:endParaRPr lang="en-US" sz="2400" dirty="0"/>
          </a:p>
        </p:txBody>
      </p:sp>
      <p:sp>
        <p:nvSpPr>
          <p:cNvPr id="7" name="Slide Number Placeholder 6"/>
          <p:cNvSpPr>
            <a:spLocks noGrp="1"/>
          </p:cNvSpPr>
          <p:nvPr>
            <p:ph type="sldNum" sz="quarter" idx="12"/>
          </p:nvPr>
        </p:nvSpPr>
        <p:spPr/>
        <p:txBody>
          <a:bodyPr/>
          <a:lstStyle/>
          <a:p>
            <a:fld id="{8C616E8F-BF65-1643-9F00-FF84D0665BC6}" type="slidenum">
              <a:rPr lang="en-US" smtClean="0"/>
              <a:t>83</a:t>
            </a:fld>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159000"/>
            <a:ext cx="6858000" cy="4572000"/>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92835" y="2159000"/>
            <a:ext cx="6858000" cy="4572000"/>
          </a:xfrm>
          <a:prstGeom prst="rect">
            <a:avLst/>
          </a:prstGeom>
        </p:spPr>
      </p:pic>
    </p:spTree>
    <p:extLst>
      <p:ext uri="{BB962C8B-B14F-4D97-AF65-F5344CB8AC3E}">
        <p14:creationId xmlns:p14="http://schemas.microsoft.com/office/powerpoint/2010/main" val="285855513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Bias vs Variance</a:t>
            </a:r>
          </a:p>
        </p:txBody>
      </p:sp>
      <p:sp>
        <p:nvSpPr>
          <p:cNvPr id="3" name="Content Placeholder 2"/>
          <p:cNvSpPr>
            <a:spLocks noGrp="1"/>
          </p:cNvSpPr>
          <p:nvPr>
            <p:ph idx="1"/>
          </p:nvPr>
        </p:nvSpPr>
        <p:spPr/>
        <p:txBody>
          <a:bodyPr/>
          <a:lstStyle/>
          <a:p>
            <a:r>
              <a:rPr lang="en-US" sz="2400" dirty="0"/>
              <a:t>Left: Linear regression coefficients</a:t>
            </a:r>
          </a:p>
          <a:p>
            <a:r>
              <a:rPr lang="en-US" sz="2400" dirty="0"/>
              <a:t>Right: Poly regression of order 10 coefficients</a:t>
            </a:r>
          </a:p>
        </p:txBody>
      </p:sp>
      <p:sp>
        <p:nvSpPr>
          <p:cNvPr id="7" name="Slide Number Placeholder 6"/>
          <p:cNvSpPr>
            <a:spLocks noGrp="1"/>
          </p:cNvSpPr>
          <p:nvPr>
            <p:ph type="sldNum" sz="quarter" idx="12"/>
          </p:nvPr>
        </p:nvSpPr>
        <p:spPr/>
        <p:txBody>
          <a:bodyPr/>
          <a:lstStyle/>
          <a:p>
            <a:fld id="{8C616E8F-BF65-1643-9F00-FF84D0665BC6}" type="slidenum">
              <a:rPr lang="en-US" smtClean="0"/>
              <a:t>84</a:t>
            </a:fld>
            <a:endParaRPr lang="en-US"/>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86400" y="1888937"/>
            <a:ext cx="6858000" cy="4572000"/>
          </a:xfrm>
          <a:prstGeom prst="rect">
            <a:avLst/>
          </a:prstGeo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492" y="1828800"/>
            <a:ext cx="6858000" cy="4572000"/>
          </a:xfrm>
          <a:prstGeom prst="rect">
            <a:avLst/>
          </a:prstGeom>
        </p:spPr>
      </p:pic>
      <p:sp>
        <p:nvSpPr>
          <p:cNvPr id="4" name="Oval 3"/>
          <p:cNvSpPr/>
          <p:nvPr/>
        </p:nvSpPr>
        <p:spPr>
          <a:xfrm>
            <a:off x="6663847" y="2041742"/>
            <a:ext cx="663879" cy="651354"/>
          </a:xfrm>
          <a:prstGeom prst="ellipse">
            <a:avLst/>
          </a:prstGeom>
          <a:noFill/>
          <a:ln w="3175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p:cNvSpPr/>
          <p:nvPr/>
        </p:nvSpPr>
        <p:spPr>
          <a:xfrm>
            <a:off x="1224643" y="5617028"/>
            <a:ext cx="5078186" cy="489857"/>
          </a:xfrm>
          <a:prstGeom prst="rect">
            <a:avLst/>
          </a:prstGeom>
          <a:solidFill>
            <a:srgbClr val="F8FAF8"/>
          </a:solidFill>
          <a:ln>
            <a:noFill/>
          </a:ln>
          <a:effectLst>
            <a:outerShdw blurRad="50800" dist="50800" dir="5400000" algn="ctr" rotWithShape="0">
              <a:srgbClr val="F9F9F9"/>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 name="TextBox 5"/>
              <p:cNvSpPr txBox="1"/>
              <p:nvPr/>
            </p:nvSpPr>
            <p:spPr>
              <a:xfrm>
                <a:off x="2076540" y="5700430"/>
                <a:ext cx="376513"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𝛽</m:t>
                          </m:r>
                        </m:e>
                        <m:sub>
                          <m:r>
                            <a:rPr lang="en-US" b="0" i="1" smtClean="0">
                              <a:latin typeface="Cambria Math" charset="0"/>
                            </a:rPr>
                            <m:t>0</m:t>
                          </m:r>
                        </m:sub>
                      </m:sSub>
                    </m:oMath>
                  </m:oMathPara>
                </a14:m>
                <a:endParaRPr lang="en-US" b="0" dirty="0"/>
              </a:p>
              <a:p>
                <a:endParaRPr lang="en-US" dirty="0"/>
              </a:p>
            </p:txBody>
          </p:sp>
        </mc:Choice>
        <mc:Fallback xmlns="">
          <p:sp>
            <p:nvSpPr>
              <p:cNvPr id="6" name="TextBox 5"/>
              <p:cNvSpPr txBox="1">
                <a:spLocks noRot="1" noChangeAspect="1" noMove="1" noResize="1" noEditPoints="1" noAdjustHandles="1" noChangeArrowheads="1" noChangeShapeType="1" noTextEdit="1"/>
              </p:cNvSpPr>
              <p:nvPr/>
            </p:nvSpPr>
            <p:spPr>
              <a:xfrm>
                <a:off x="2076540" y="5700430"/>
                <a:ext cx="376513" cy="553998"/>
              </a:xfrm>
              <a:prstGeom prst="rect">
                <a:avLst/>
              </a:prstGeom>
              <a:blipFill rotWithShape="0">
                <a:blip r:embed="rId4"/>
                <a:stretch>
                  <a:fillRect l="-9836" t="-109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p:cNvSpPr txBox="1"/>
              <p:nvPr/>
            </p:nvSpPr>
            <p:spPr>
              <a:xfrm>
                <a:off x="5028242" y="5682928"/>
                <a:ext cx="361830"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𝛽</m:t>
                          </m:r>
                        </m:e>
                        <m:sub>
                          <m:r>
                            <a:rPr lang="en-US" b="0" i="1" smtClean="0">
                              <a:latin typeface="Cambria Math" charset="0"/>
                            </a:rPr>
                            <m:t>1</m:t>
                          </m:r>
                        </m:sub>
                      </m:sSub>
                    </m:oMath>
                  </m:oMathPara>
                </a14:m>
                <a:endParaRPr lang="en-US" b="0" dirty="0"/>
              </a:p>
              <a:p>
                <a:endParaRPr lang="en-US" dirty="0"/>
              </a:p>
            </p:txBody>
          </p:sp>
        </mc:Choice>
        <mc:Fallback xmlns="">
          <p:sp>
            <p:nvSpPr>
              <p:cNvPr id="11" name="TextBox 10"/>
              <p:cNvSpPr txBox="1">
                <a:spLocks noRot="1" noChangeAspect="1" noMove="1" noResize="1" noEditPoints="1" noAdjustHandles="1" noChangeArrowheads="1" noChangeShapeType="1" noTextEdit="1"/>
              </p:cNvSpPr>
              <p:nvPr/>
            </p:nvSpPr>
            <p:spPr>
              <a:xfrm>
                <a:off x="5028242" y="5682928"/>
                <a:ext cx="361830" cy="553998"/>
              </a:xfrm>
              <a:prstGeom prst="rect">
                <a:avLst/>
              </a:prstGeom>
              <a:blipFill rotWithShape="0">
                <a:blip r:embed="rId5"/>
                <a:stretch>
                  <a:fillRect l="-11864" t="-1099"/>
                </a:stretch>
              </a:blipFill>
            </p:spPr>
            <p:txBody>
              <a:bodyPr/>
              <a:lstStyle/>
              <a:p>
                <a:r>
                  <a:rPr lang="en-US">
                    <a:noFill/>
                  </a:rPr>
                  <a:t> </a:t>
                </a:r>
              </a:p>
            </p:txBody>
          </p:sp>
        </mc:Fallback>
      </mc:AlternateContent>
      <p:sp>
        <p:nvSpPr>
          <p:cNvPr id="12" name="Rectangle 11"/>
          <p:cNvSpPr/>
          <p:nvPr/>
        </p:nvSpPr>
        <p:spPr>
          <a:xfrm>
            <a:off x="7105080" y="5684688"/>
            <a:ext cx="5078186" cy="120307"/>
          </a:xfrm>
          <a:prstGeom prst="rect">
            <a:avLst/>
          </a:prstGeom>
          <a:solidFill>
            <a:srgbClr val="F8FAF8"/>
          </a:solidFill>
          <a:ln>
            <a:noFill/>
          </a:ln>
          <a:effectLst>
            <a:outerShdw blurRad="50800" dist="50800" dir="5400000" algn="ctr" rotWithShape="0">
              <a:srgbClr val="F9F9F9"/>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271372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Bias vs Variance</a:t>
            </a:r>
          </a:p>
        </p:txBody>
      </p:sp>
      <p:sp>
        <p:nvSpPr>
          <p:cNvPr id="3" name="Content Placeholder 2"/>
          <p:cNvSpPr>
            <a:spLocks noGrp="1"/>
          </p:cNvSpPr>
          <p:nvPr>
            <p:ph idx="1"/>
          </p:nvPr>
        </p:nvSpPr>
        <p:spPr/>
        <p:txBody>
          <a:bodyPr/>
          <a:lstStyle/>
          <a:p>
            <a:r>
              <a:rPr lang="en-US" sz="2400" dirty="0"/>
              <a:t>Left: Linear regression coefficients</a:t>
            </a:r>
          </a:p>
          <a:p>
            <a:r>
              <a:rPr lang="en-US" sz="2400" dirty="0"/>
              <a:t>Right: Poly regression of order 10 coefficients</a:t>
            </a:r>
          </a:p>
        </p:txBody>
      </p:sp>
      <p:sp>
        <p:nvSpPr>
          <p:cNvPr id="7" name="Slide Number Placeholder 6"/>
          <p:cNvSpPr>
            <a:spLocks noGrp="1"/>
          </p:cNvSpPr>
          <p:nvPr>
            <p:ph type="sldNum" sz="quarter" idx="12"/>
          </p:nvPr>
        </p:nvSpPr>
        <p:spPr/>
        <p:txBody>
          <a:bodyPr/>
          <a:lstStyle/>
          <a:p>
            <a:fld id="{8C616E8F-BF65-1643-9F00-FF84D0665BC6}" type="slidenum">
              <a:rPr lang="en-US" smtClean="0"/>
              <a:t>85</a:t>
            </a:fld>
            <a:endParaRPr lang="en-US"/>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86400" y="1888937"/>
            <a:ext cx="6858000" cy="4572000"/>
          </a:xfrm>
          <a:prstGeom prst="rect">
            <a:avLst/>
          </a:prstGeo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492" y="1828800"/>
            <a:ext cx="6858000" cy="4572000"/>
          </a:xfrm>
          <a:prstGeom prst="rect">
            <a:avLst/>
          </a:prstGeom>
        </p:spPr>
      </p:pic>
      <p:sp>
        <p:nvSpPr>
          <p:cNvPr id="4" name="Oval 3"/>
          <p:cNvSpPr/>
          <p:nvPr/>
        </p:nvSpPr>
        <p:spPr>
          <a:xfrm>
            <a:off x="6663847" y="2041742"/>
            <a:ext cx="663879" cy="651354"/>
          </a:xfrm>
          <a:prstGeom prst="ellipse">
            <a:avLst/>
          </a:prstGeom>
          <a:noFill/>
          <a:ln w="3175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p:cNvSpPr/>
          <p:nvPr/>
        </p:nvSpPr>
        <p:spPr>
          <a:xfrm>
            <a:off x="1224643" y="5617028"/>
            <a:ext cx="5078186" cy="489857"/>
          </a:xfrm>
          <a:prstGeom prst="rect">
            <a:avLst/>
          </a:prstGeom>
          <a:solidFill>
            <a:srgbClr val="F8FAF8"/>
          </a:solidFill>
          <a:ln>
            <a:noFill/>
          </a:ln>
          <a:effectLst>
            <a:outerShdw blurRad="50800" dist="50800" dir="5400000" algn="ctr" rotWithShape="0">
              <a:srgbClr val="F9F9F9"/>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 name="TextBox 5"/>
              <p:cNvSpPr txBox="1"/>
              <p:nvPr/>
            </p:nvSpPr>
            <p:spPr>
              <a:xfrm>
                <a:off x="2076540" y="5700430"/>
                <a:ext cx="376513"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𝛽</m:t>
                          </m:r>
                        </m:e>
                        <m:sub>
                          <m:r>
                            <a:rPr lang="en-US" b="0" i="1" smtClean="0">
                              <a:latin typeface="Cambria Math" charset="0"/>
                            </a:rPr>
                            <m:t>0</m:t>
                          </m:r>
                        </m:sub>
                      </m:sSub>
                    </m:oMath>
                  </m:oMathPara>
                </a14:m>
                <a:endParaRPr lang="en-US" b="0" dirty="0"/>
              </a:p>
              <a:p>
                <a:endParaRPr lang="en-US" dirty="0"/>
              </a:p>
            </p:txBody>
          </p:sp>
        </mc:Choice>
        <mc:Fallback xmlns="">
          <p:sp>
            <p:nvSpPr>
              <p:cNvPr id="6" name="TextBox 5"/>
              <p:cNvSpPr txBox="1">
                <a:spLocks noRot="1" noChangeAspect="1" noMove="1" noResize="1" noEditPoints="1" noAdjustHandles="1" noChangeArrowheads="1" noChangeShapeType="1" noTextEdit="1"/>
              </p:cNvSpPr>
              <p:nvPr/>
            </p:nvSpPr>
            <p:spPr>
              <a:xfrm>
                <a:off x="2076540" y="5700430"/>
                <a:ext cx="376513" cy="553998"/>
              </a:xfrm>
              <a:prstGeom prst="rect">
                <a:avLst/>
              </a:prstGeom>
              <a:blipFill rotWithShape="0">
                <a:blip r:embed="rId4"/>
                <a:stretch>
                  <a:fillRect l="-9836" t="-109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p:cNvSpPr txBox="1"/>
              <p:nvPr/>
            </p:nvSpPr>
            <p:spPr>
              <a:xfrm>
                <a:off x="5028242" y="5682928"/>
                <a:ext cx="361830"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𝛽</m:t>
                          </m:r>
                        </m:e>
                        <m:sub>
                          <m:r>
                            <a:rPr lang="en-US" b="0" i="1" smtClean="0">
                              <a:latin typeface="Cambria Math" charset="0"/>
                            </a:rPr>
                            <m:t>1</m:t>
                          </m:r>
                        </m:sub>
                      </m:sSub>
                    </m:oMath>
                  </m:oMathPara>
                </a14:m>
                <a:endParaRPr lang="en-US" b="0" dirty="0"/>
              </a:p>
              <a:p>
                <a:endParaRPr lang="en-US" dirty="0"/>
              </a:p>
            </p:txBody>
          </p:sp>
        </mc:Choice>
        <mc:Fallback xmlns="">
          <p:sp>
            <p:nvSpPr>
              <p:cNvPr id="11" name="TextBox 10"/>
              <p:cNvSpPr txBox="1">
                <a:spLocks noRot="1" noChangeAspect="1" noMove="1" noResize="1" noEditPoints="1" noAdjustHandles="1" noChangeArrowheads="1" noChangeShapeType="1" noTextEdit="1"/>
              </p:cNvSpPr>
              <p:nvPr/>
            </p:nvSpPr>
            <p:spPr>
              <a:xfrm>
                <a:off x="5028242" y="5682928"/>
                <a:ext cx="361830" cy="553998"/>
              </a:xfrm>
              <a:prstGeom prst="rect">
                <a:avLst/>
              </a:prstGeom>
              <a:blipFill rotWithShape="0">
                <a:blip r:embed="rId5"/>
                <a:stretch>
                  <a:fillRect l="-11864" t="-1099"/>
                </a:stretch>
              </a:blipFill>
            </p:spPr>
            <p:txBody>
              <a:bodyPr/>
              <a:lstStyle/>
              <a:p>
                <a:r>
                  <a:rPr lang="en-US">
                    <a:noFill/>
                  </a:rPr>
                  <a:t> </a:t>
                </a:r>
              </a:p>
            </p:txBody>
          </p:sp>
        </mc:Fallback>
      </mc:AlternateContent>
      <p:sp>
        <p:nvSpPr>
          <p:cNvPr id="12" name="Rectangle 11"/>
          <p:cNvSpPr/>
          <p:nvPr/>
        </p:nvSpPr>
        <p:spPr>
          <a:xfrm>
            <a:off x="7105080" y="5684688"/>
            <a:ext cx="5078186" cy="120307"/>
          </a:xfrm>
          <a:prstGeom prst="rect">
            <a:avLst/>
          </a:prstGeom>
          <a:solidFill>
            <a:srgbClr val="F8FAF8"/>
          </a:solidFill>
          <a:ln>
            <a:noFill/>
          </a:ln>
          <a:effectLst>
            <a:outerShdw blurRad="50800" dist="50800" dir="5400000" algn="ctr" rotWithShape="0">
              <a:srgbClr val="F9F9F9"/>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32782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Alternative to Probability Theory: the Bootstrap</a:t>
            </a:r>
          </a:p>
        </p:txBody>
      </p:sp>
      <mc:AlternateContent xmlns:mc="http://schemas.openxmlformats.org/markup-compatibility/2006" xmlns:a14="http://schemas.microsoft.com/office/drawing/2010/main">
        <mc:Choice Requires="a14">
          <p:sp>
            <p:nvSpPr>
              <p:cNvPr id="10" name="TextBox 9"/>
              <p:cNvSpPr txBox="1"/>
              <p:nvPr/>
            </p:nvSpPr>
            <p:spPr>
              <a:xfrm>
                <a:off x="932329" y="1237129"/>
                <a:ext cx="10757647" cy="5672322"/>
              </a:xfrm>
              <a:prstGeom prst="rect">
                <a:avLst/>
              </a:prstGeom>
              <a:noFill/>
            </p:spPr>
            <p:txBody>
              <a:bodyPr wrap="square" rtlCol="0">
                <a:spAutoFit/>
              </a:bodyPr>
              <a:lstStyle/>
              <a:p>
                <a:r>
                  <a:rPr lang="en-US" sz="2400" dirty="0">
                    <a:solidFill>
                      <a:schemeClr val="tx1">
                        <a:lumMod val="75000"/>
                        <a:lumOff val="25000"/>
                      </a:schemeClr>
                    </a:solidFill>
                    <a:latin typeface="Karla" charset="0"/>
                    <a:ea typeface="Karla" charset="0"/>
                    <a:cs typeface="Karla" charset="0"/>
                  </a:rPr>
                  <a:t>In the lack of active imagination, parallel universes and the likes, or trusting the probabilistic models, we need an alternative way of producing fake data set that resemble the parallel universes. </a:t>
                </a:r>
              </a:p>
              <a:p>
                <a:endParaRPr lang="en-US" sz="2400" dirty="0">
                  <a:solidFill>
                    <a:schemeClr val="tx1">
                      <a:lumMod val="75000"/>
                      <a:lumOff val="25000"/>
                    </a:schemeClr>
                  </a:solidFill>
                  <a:latin typeface="Karla" charset="0"/>
                  <a:ea typeface="Karla" charset="0"/>
                  <a:cs typeface="Karla" charset="0"/>
                </a:endParaRPr>
              </a:p>
              <a:p>
                <a:endParaRPr lang="en-US" sz="2400" dirty="0"/>
              </a:p>
              <a:p>
                <a:r>
                  <a:rPr lang="en-US" sz="2400" dirty="0"/>
                  <a:t>.</a:t>
                </a:r>
              </a:p>
              <a:p>
                <a:endParaRPr lang="en-US" sz="2400" dirty="0"/>
              </a:p>
              <a:p>
                <a:endParaRPr lang="en-US" sz="2400" dirty="0">
                  <a:solidFill>
                    <a:schemeClr val="tx1">
                      <a:lumMod val="75000"/>
                      <a:lumOff val="25000"/>
                    </a:schemeClr>
                  </a:solidFill>
                  <a:latin typeface="Karla" charset="0"/>
                  <a:ea typeface="Karla" charset="0"/>
                  <a:cs typeface="Karla" charset="0"/>
                </a:endParaRPr>
              </a:p>
              <a:p>
                <a:endParaRPr lang="en-US" sz="2400" dirty="0"/>
              </a:p>
              <a:p>
                <a:r>
                  <a:rPr lang="en-US" sz="2400" dirty="0">
                    <a:solidFill>
                      <a:schemeClr val="tx1">
                        <a:lumMod val="75000"/>
                        <a:lumOff val="25000"/>
                      </a:schemeClr>
                    </a:solidFill>
                  </a:rPr>
                  <a:t>For example, we can compute </a:t>
                </a:r>
                <a14:m>
                  <m:oMath xmlns:m="http://schemas.openxmlformats.org/officeDocument/2006/math">
                    <m:sSub>
                      <m:sSubPr>
                        <m:ctrlPr>
                          <a:rPr lang="en-US" sz="2400" i="1">
                            <a:solidFill>
                              <a:schemeClr val="tx1">
                                <a:lumMod val="75000"/>
                                <a:lumOff val="25000"/>
                              </a:schemeClr>
                            </a:solidFill>
                            <a:latin typeface="Cambria Math" panose="02040503050406030204" pitchFamily="18" charset="0"/>
                          </a:rPr>
                        </m:ctrlPr>
                      </m:sSubPr>
                      <m:e>
                        <m:acc>
                          <m:accPr>
                            <m:chr m:val="̂"/>
                            <m:ctrlPr>
                              <a:rPr lang="en-US" sz="2400" i="1">
                                <a:solidFill>
                                  <a:schemeClr val="tx1">
                                    <a:lumMod val="75000"/>
                                    <a:lumOff val="25000"/>
                                  </a:schemeClr>
                                </a:solidFill>
                                <a:latin typeface="Cambria Math" panose="02040503050406030204" pitchFamily="18" charset="0"/>
                              </a:rPr>
                            </m:ctrlPr>
                          </m:accPr>
                          <m:e>
                            <m:r>
                              <a:rPr lang="en-US" sz="2400" i="1">
                                <a:solidFill>
                                  <a:schemeClr val="tx1">
                                    <a:lumMod val="75000"/>
                                    <a:lumOff val="25000"/>
                                  </a:schemeClr>
                                </a:solidFill>
                                <a:latin typeface="Cambria Math" charset="0"/>
                                <a:ea typeface="Cambria Math" charset="0"/>
                                <a:cs typeface="Cambria Math" charset="0"/>
                              </a:rPr>
                              <m:t>𝛽</m:t>
                            </m:r>
                          </m:e>
                        </m:acc>
                      </m:e>
                      <m:sub>
                        <m:r>
                          <a:rPr lang="en-US" sz="2400" i="1">
                            <a:solidFill>
                              <a:schemeClr val="tx1">
                                <a:lumMod val="75000"/>
                                <a:lumOff val="25000"/>
                              </a:schemeClr>
                            </a:solidFill>
                            <a:latin typeface="Cambria Math" charset="0"/>
                          </a:rPr>
                          <m:t>0</m:t>
                        </m:r>
                      </m:sub>
                    </m:sSub>
                  </m:oMath>
                </a14:m>
                <a:r>
                  <a:rPr lang="en-US" sz="2400" dirty="0">
                    <a:solidFill>
                      <a:schemeClr val="tx1">
                        <a:lumMod val="75000"/>
                        <a:lumOff val="25000"/>
                      </a:schemeClr>
                    </a:solidFill>
                  </a:rPr>
                  <a:t> and </a:t>
                </a:r>
                <a14:m>
                  <m:oMath xmlns:m="http://schemas.openxmlformats.org/officeDocument/2006/math">
                    <m:sSub>
                      <m:sSubPr>
                        <m:ctrlPr>
                          <a:rPr lang="en-US" sz="2400" i="1">
                            <a:solidFill>
                              <a:schemeClr val="tx1">
                                <a:lumMod val="75000"/>
                                <a:lumOff val="25000"/>
                              </a:schemeClr>
                            </a:solidFill>
                            <a:latin typeface="Cambria Math" panose="02040503050406030204" pitchFamily="18" charset="0"/>
                          </a:rPr>
                        </m:ctrlPr>
                      </m:sSubPr>
                      <m:e>
                        <m:acc>
                          <m:accPr>
                            <m:chr m:val="̂"/>
                            <m:ctrlPr>
                              <a:rPr lang="en-US" sz="2400" i="1">
                                <a:solidFill>
                                  <a:schemeClr val="tx1">
                                    <a:lumMod val="75000"/>
                                    <a:lumOff val="25000"/>
                                  </a:schemeClr>
                                </a:solidFill>
                                <a:latin typeface="Cambria Math" panose="02040503050406030204" pitchFamily="18" charset="0"/>
                              </a:rPr>
                            </m:ctrlPr>
                          </m:accPr>
                          <m:e>
                            <m:r>
                              <a:rPr lang="en-US" sz="2400" i="1">
                                <a:solidFill>
                                  <a:schemeClr val="tx1">
                                    <a:lumMod val="75000"/>
                                    <a:lumOff val="25000"/>
                                  </a:schemeClr>
                                </a:solidFill>
                                <a:latin typeface="Cambria Math" charset="0"/>
                                <a:ea typeface="Cambria Math" charset="0"/>
                                <a:cs typeface="Cambria Math" charset="0"/>
                              </a:rPr>
                              <m:t>𝛽</m:t>
                            </m:r>
                          </m:e>
                        </m:acc>
                      </m:e>
                      <m:sub>
                        <m:r>
                          <a:rPr lang="en-US" sz="2400" i="1">
                            <a:solidFill>
                              <a:schemeClr val="tx1">
                                <a:lumMod val="75000"/>
                                <a:lumOff val="25000"/>
                              </a:schemeClr>
                            </a:solidFill>
                            <a:latin typeface="Cambria Math" charset="0"/>
                            <a:ea typeface="Cambria Math" charset="0"/>
                            <a:cs typeface="Cambria Math" charset="0"/>
                          </a:rPr>
                          <m:t>1</m:t>
                        </m:r>
                      </m:sub>
                    </m:sSub>
                    <m:r>
                      <a:rPr lang="en-US" sz="2400" i="1">
                        <a:solidFill>
                          <a:schemeClr val="tx1">
                            <a:lumMod val="75000"/>
                            <a:lumOff val="25000"/>
                          </a:schemeClr>
                        </a:solidFill>
                        <a:latin typeface="Cambria Math" charset="0"/>
                      </a:rPr>
                      <m:t> </m:t>
                    </m:r>
                  </m:oMath>
                </a14:m>
                <a:r>
                  <a:rPr lang="en-US" sz="2400" dirty="0">
                    <a:solidFill>
                      <a:schemeClr val="tx1">
                        <a:lumMod val="75000"/>
                        <a:lumOff val="25000"/>
                      </a:schemeClr>
                    </a:solidFill>
                  </a:rPr>
                  <a:t>multiple times by randomly resampling from our data set (the same sample size to maintain the same amount of uncertainty in each resample). We then use the variance of our multiple estimates to approximate the true variance of </a:t>
                </a:r>
                <a14:m>
                  <m:oMath xmlns:m="http://schemas.openxmlformats.org/officeDocument/2006/math">
                    <m:sSub>
                      <m:sSubPr>
                        <m:ctrlPr>
                          <a:rPr lang="en-US" sz="2400" i="1">
                            <a:solidFill>
                              <a:schemeClr val="tx1">
                                <a:lumMod val="75000"/>
                                <a:lumOff val="25000"/>
                              </a:schemeClr>
                            </a:solidFill>
                            <a:latin typeface="Cambria Math" panose="02040503050406030204" pitchFamily="18" charset="0"/>
                          </a:rPr>
                        </m:ctrlPr>
                      </m:sSubPr>
                      <m:e>
                        <m:acc>
                          <m:accPr>
                            <m:chr m:val="̂"/>
                            <m:ctrlPr>
                              <a:rPr lang="en-US" sz="2400" i="1">
                                <a:solidFill>
                                  <a:schemeClr val="tx1">
                                    <a:lumMod val="75000"/>
                                    <a:lumOff val="25000"/>
                                  </a:schemeClr>
                                </a:solidFill>
                                <a:latin typeface="Cambria Math" panose="02040503050406030204" pitchFamily="18" charset="0"/>
                              </a:rPr>
                            </m:ctrlPr>
                          </m:accPr>
                          <m:e>
                            <m:r>
                              <a:rPr lang="en-US" sz="2400" i="1">
                                <a:solidFill>
                                  <a:schemeClr val="tx1">
                                    <a:lumMod val="75000"/>
                                    <a:lumOff val="25000"/>
                                  </a:schemeClr>
                                </a:solidFill>
                                <a:latin typeface="Cambria Math" charset="0"/>
                                <a:ea typeface="Cambria Math" charset="0"/>
                                <a:cs typeface="Cambria Math" charset="0"/>
                              </a:rPr>
                              <m:t>𝛽</m:t>
                            </m:r>
                          </m:e>
                        </m:acc>
                      </m:e>
                      <m:sub>
                        <m:r>
                          <a:rPr lang="en-US" sz="2400" i="1">
                            <a:solidFill>
                              <a:schemeClr val="tx1">
                                <a:lumMod val="75000"/>
                                <a:lumOff val="25000"/>
                              </a:schemeClr>
                            </a:solidFill>
                            <a:latin typeface="Cambria Math" charset="0"/>
                          </a:rPr>
                          <m:t>0</m:t>
                        </m:r>
                      </m:sub>
                    </m:sSub>
                  </m:oMath>
                </a14:m>
                <a:r>
                  <a:rPr lang="en-US" sz="2400" dirty="0">
                    <a:solidFill>
                      <a:schemeClr val="tx1">
                        <a:lumMod val="75000"/>
                        <a:lumOff val="25000"/>
                      </a:schemeClr>
                    </a:solidFill>
                  </a:rPr>
                  <a:t> and </a:t>
                </a:r>
                <a14:m>
                  <m:oMath xmlns:m="http://schemas.openxmlformats.org/officeDocument/2006/math">
                    <m:sSub>
                      <m:sSubPr>
                        <m:ctrlPr>
                          <a:rPr lang="en-US" sz="2400" i="1">
                            <a:solidFill>
                              <a:schemeClr val="tx1">
                                <a:lumMod val="75000"/>
                                <a:lumOff val="25000"/>
                              </a:schemeClr>
                            </a:solidFill>
                            <a:latin typeface="Cambria Math" panose="02040503050406030204" pitchFamily="18" charset="0"/>
                          </a:rPr>
                        </m:ctrlPr>
                      </m:sSubPr>
                      <m:e>
                        <m:acc>
                          <m:accPr>
                            <m:chr m:val="̂"/>
                            <m:ctrlPr>
                              <a:rPr lang="en-US" sz="2400" i="1">
                                <a:solidFill>
                                  <a:schemeClr val="tx1">
                                    <a:lumMod val="75000"/>
                                    <a:lumOff val="25000"/>
                                  </a:schemeClr>
                                </a:solidFill>
                                <a:latin typeface="Cambria Math" panose="02040503050406030204" pitchFamily="18" charset="0"/>
                              </a:rPr>
                            </m:ctrlPr>
                          </m:accPr>
                          <m:e>
                            <m:r>
                              <a:rPr lang="en-US" sz="2400" i="1">
                                <a:solidFill>
                                  <a:schemeClr val="tx1">
                                    <a:lumMod val="75000"/>
                                    <a:lumOff val="25000"/>
                                  </a:schemeClr>
                                </a:solidFill>
                                <a:latin typeface="Cambria Math" charset="0"/>
                                <a:ea typeface="Cambria Math" charset="0"/>
                                <a:cs typeface="Cambria Math" charset="0"/>
                              </a:rPr>
                              <m:t>𝛽</m:t>
                            </m:r>
                          </m:e>
                        </m:acc>
                      </m:e>
                      <m:sub>
                        <m:r>
                          <a:rPr lang="en-US" sz="2400" i="1">
                            <a:solidFill>
                              <a:schemeClr val="tx1">
                                <a:lumMod val="75000"/>
                                <a:lumOff val="25000"/>
                              </a:schemeClr>
                            </a:solidFill>
                            <a:latin typeface="Cambria Math" charset="0"/>
                            <a:ea typeface="Cambria Math" charset="0"/>
                            <a:cs typeface="Cambria Math" charset="0"/>
                          </a:rPr>
                          <m:t>1</m:t>
                        </m:r>
                      </m:sub>
                    </m:sSub>
                  </m:oMath>
                </a14:m>
                <a:r>
                  <a:rPr lang="en-US" sz="2400" dirty="0">
                    <a:solidFill>
                      <a:schemeClr val="tx1">
                        <a:lumMod val="75000"/>
                        <a:lumOff val="25000"/>
                      </a:schemeClr>
                    </a:solidFill>
                  </a:rPr>
                  <a:t>.</a:t>
                </a:r>
              </a:p>
              <a:p>
                <a:endParaRPr lang="en-US" sz="2400" dirty="0">
                  <a:solidFill>
                    <a:schemeClr val="tx1">
                      <a:lumMod val="75000"/>
                      <a:lumOff val="25000"/>
                    </a:schemeClr>
                  </a:solidFill>
                  <a:latin typeface="Karla" charset="0"/>
                  <a:ea typeface="Karla" charset="0"/>
                  <a:cs typeface="Karla" charset="0"/>
                </a:endParaRPr>
              </a:p>
              <a:p>
                <a:endParaRPr lang="en-US" sz="2400" dirty="0">
                  <a:solidFill>
                    <a:schemeClr val="tx1">
                      <a:lumMod val="75000"/>
                      <a:lumOff val="25000"/>
                    </a:schemeClr>
                  </a:solidFill>
                  <a:latin typeface="Karla" charset="0"/>
                  <a:ea typeface="Karla" charset="0"/>
                  <a:cs typeface="Karla" charset="0"/>
                </a:endParaRPr>
              </a:p>
            </p:txBody>
          </p:sp>
        </mc:Choice>
        <mc:Fallback xmlns="">
          <p:sp>
            <p:nvSpPr>
              <p:cNvPr id="10" name="TextBox 9"/>
              <p:cNvSpPr txBox="1">
                <a:spLocks noRot="1" noChangeAspect="1" noMove="1" noResize="1" noEditPoints="1" noAdjustHandles="1" noChangeArrowheads="1" noChangeShapeType="1" noTextEdit="1"/>
              </p:cNvSpPr>
              <p:nvPr/>
            </p:nvSpPr>
            <p:spPr>
              <a:xfrm>
                <a:off x="932329" y="1237129"/>
                <a:ext cx="10757647" cy="5672322"/>
              </a:xfrm>
              <a:prstGeom prst="rect">
                <a:avLst/>
              </a:prstGeom>
              <a:blipFill>
                <a:blip r:embed="rId2"/>
                <a:stretch>
                  <a:fillRect l="-825" t="-670" r="-1179"/>
                </a:stretch>
              </a:blipFill>
            </p:spPr>
            <p:txBody>
              <a:bodyPr/>
              <a:lstStyle/>
              <a:p>
                <a:r>
                  <a:rPr lang="en-US">
                    <a:noFill/>
                  </a:rPr>
                  <a:t> </a:t>
                </a:r>
              </a:p>
            </p:txBody>
          </p:sp>
        </mc:Fallback>
      </mc:AlternateContent>
      <p:sp>
        <p:nvSpPr>
          <p:cNvPr id="12" name="TextBox 11"/>
          <p:cNvSpPr txBox="1"/>
          <p:nvPr/>
        </p:nvSpPr>
        <p:spPr>
          <a:xfrm>
            <a:off x="932329" y="3129955"/>
            <a:ext cx="10757647" cy="830997"/>
          </a:xfrm>
          <a:prstGeom prst="rect">
            <a:avLst/>
          </a:prstGeom>
          <a:solidFill>
            <a:schemeClr val="accent5">
              <a:lumMod val="20000"/>
              <a:lumOff val="80000"/>
            </a:schemeClr>
          </a:solidFill>
          <a:ln>
            <a:solidFill>
              <a:srgbClr val="002060"/>
            </a:solidFill>
          </a:ln>
        </p:spPr>
        <p:txBody>
          <a:bodyPr wrap="square" rtlCol="0">
            <a:spAutoFit/>
          </a:bodyPr>
          <a:lstStyle/>
          <a:p>
            <a:pPr lvl="1" algn="just"/>
            <a:r>
              <a:rPr lang="en-US" sz="2400" dirty="0">
                <a:solidFill>
                  <a:schemeClr val="tx1">
                    <a:lumMod val="75000"/>
                    <a:lumOff val="25000"/>
                  </a:schemeClr>
                </a:solidFill>
                <a:latin typeface="Karla" charset="0"/>
                <a:ea typeface="Karla" charset="0"/>
                <a:cs typeface="Karla" charset="0"/>
              </a:rPr>
              <a:t>Bootstrapping is the practice of sampling from the observed data </a:t>
            </a:r>
            <a:r>
              <a:rPr lang="en-US" sz="2400" dirty="0">
                <a:solidFill>
                  <a:schemeClr val="tx1">
                    <a:lumMod val="75000"/>
                    <a:lumOff val="25000"/>
                  </a:schemeClr>
                </a:solidFill>
                <a:latin typeface="Cambria Math" charset="0"/>
                <a:ea typeface="Cambria Math" charset="0"/>
                <a:cs typeface="Cambria Math" charset="0"/>
              </a:rPr>
              <a:t>(</a:t>
            </a:r>
            <a:r>
              <a:rPr lang="en-US" sz="2400" i="1" dirty="0">
                <a:solidFill>
                  <a:schemeClr val="tx1">
                    <a:lumMod val="75000"/>
                    <a:lumOff val="25000"/>
                  </a:schemeClr>
                </a:solidFill>
                <a:latin typeface="Cambria Math" charset="0"/>
                <a:ea typeface="Cambria Math" charset="0"/>
                <a:cs typeface="Cambria Math" charset="0"/>
              </a:rPr>
              <a:t>X,Y</a:t>
            </a:r>
            <a:r>
              <a:rPr lang="en-US" sz="2400" dirty="0">
                <a:solidFill>
                  <a:schemeClr val="tx1">
                    <a:lumMod val="75000"/>
                    <a:lumOff val="25000"/>
                  </a:schemeClr>
                </a:solidFill>
                <a:latin typeface="Cambria Math" charset="0"/>
                <a:ea typeface="Cambria Math" charset="0"/>
                <a:cs typeface="Cambria Math" charset="0"/>
              </a:rPr>
              <a:t>)</a:t>
            </a:r>
            <a:r>
              <a:rPr lang="en-US" sz="2400" dirty="0">
                <a:solidFill>
                  <a:schemeClr val="tx1">
                    <a:lumMod val="75000"/>
                    <a:lumOff val="25000"/>
                  </a:schemeClr>
                </a:solidFill>
                <a:latin typeface="Karla" charset="0"/>
                <a:ea typeface="Karla" charset="0"/>
                <a:cs typeface="Karla" charset="0"/>
              </a:rPr>
              <a:t> in    estimating statistical properties (sometimes called </a:t>
            </a:r>
            <a:r>
              <a:rPr lang="en-US" sz="2400" i="1" dirty="0">
                <a:solidFill>
                  <a:schemeClr val="tx1">
                    <a:lumMod val="75000"/>
                    <a:lumOff val="25000"/>
                  </a:schemeClr>
                </a:solidFill>
                <a:latin typeface="Karla" charset="0"/>
                <a:ea typeface="Karla" charset="0"/>
                <a:cs typeface="Karla" charset="0"/>
              </a:rPr>
              <a:t>resampling</a:t>
            </a:r>
            <a:r>
              <a:rPr lang="en-US" sz="2400" dirty="0">
                <a:solidFill>
                  <a:schemeClr val="tx1">
                    <a:lumMod val="75000"/>
                    <a:lumOff val="25000"/>
                  </a:schemeClr>
                </a:solidFill>
                <a:latin typeface="Karla" charset="0"/>
                <a:ea typeface="Karla" charset="0"/>
                <a:cs typeface="Karla" charset="0"/>
              </a:rPr>
              <a:t>).  </a:t>
            </a:r>
          </a:p>
        </p:txBody>
      </p:sp>
    </p:spTree>
    <p:extLst>
      <p:ext uri="{BB962C8B-B14F-4D97-AF65-F5344CB8AC3E}">
        <p14:creationId xmlns:p14="http://schemas.microsoft.com/office/powerpoint/2010/main" val="2899367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theme/theme1.xml><?xml version="1.0" encoding="utf-8"?>
<a:theme xmlns:a="http://schemas.openxmlformats.org/drawingml/2006/main" name="GEC_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2" id="{EE3F4256-57BA-4E45-A16C-7FF03EA64AD5}" vid="{8FDA9A5F-BD2F-2E4D-B6B1-DDFA3E9D3C6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CS109a_template</Template>
  <TotalTime>2885</TotalTime>
  <Words>3587</Words>
  <Application>Microsoft Macintosh PowerPoint</Application>
  <PresentationFormat>Widescreen</PresentationFormat>
  <Paragraphs>783</Paragraphs>
  <Slides>85</Slides>
  <Notes>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85</vt:i4>
      </vt:variant>
    </vt:vector>
  </HeadingPairs>
  <TitlesOfParts>
    <vt:vector size="91" baseType="lpstr">
      <vt:lpstr>Arial</vt:lpstr>
      <vt:lpstr>Calibri</vt:lpstr>
      <vt:lpstr>Cambria Math</vt:lpstr>
      <vt:lpstr>Karla</vt:lpstr>
      <vt:lpstr>Mangal</vt:lpstr>
      <vt:lpstr>GEC_template</vt:lpstr>
      <vt:lpstr>Lecture #4: Multiple Linear Regression </vt:lpstr>
      <vt:lpstr>PowerPoint Presentation</vt:lpstr>
      <vt:lpstr>Lecture Outline  </vt:lpstr>
      <vt:lpstr>Summary from last lecture</vt:lpstr>
      <vt:lpstr>Summary from last lecture</vt:lpstr>
      <vt:lpstr>Summary from last lecture</vt:lpstr>
      <vt:lpstr>Summary from last lecture</vt:lpstr>
      <vt:lpstr>Summary from last lecture</vt:lpstr>
      <vt:lpstr>Alternative to Probability Theory: the Bootstrap</vt:lpstr>
      <vt:lpstr>Lecture Outline  </vt:lpstr>
      <vt:lpstr>How well do we know f ̂? </vt:lpstr>
      <vt:lpstr>How well do we know f ̂? </vt:lpstr>
      <vt:lpstr>How well do we know f ̂? </vt:lpstr>
      <vt:lpstr>How well do we know f ̂? </vt:lpstr>
      <vt:lpstr>How well do we know f ̂? </vt:lpstr>
      <vt:lpstr>How well do we know f ̂? </vt:lpstr>
      <vt:lpstr>How well do we know f ̂? </vt:lpstr>
      <vt:lpstr>Confidence in predicting y ̂</vt:lpstr>
      <vt:lpstr>Confidence in predicting y ̂</vt:lpstr>
      <vt:lpstr>Confidence in predicting y ̂</vt:lpstr>
      <vt:lpstr>Lecture Outline  </vt:lpstr>
      <vt:lpstr>Multiple Linear Regression </vt:lpstr>
      <vt:lpstr>Response vs. Predictor Variables</vt:lpstr>
      <vt:lpstr>Linear Models with Multiple Predictors</vt:lpstr>
      <vt:lpstr>Multiple Linear Regression</vt:lpstr>
      <vt:lpstr>Multilinear Model, example </vt:lpstr>
      <vt:lpstr>Multiple Linear Regression</vt:lpstr>
      <vt:lpstr>Standard Errors for Multiple Linear Regression</vt:lpstr>
      <vt:lpstr>Collinearity</vt:lpstr>
      <vt:lpstr>Collinearity</vt:lpstr>
      <vt:lpstr>Finding Significant Predictors: Hypothesis Testing</vt:lpstr>
      <vt:lpstr>Finding Significant Predictors: Hypothesis Testing</vt:lpstr>
      <vt:lpstr>Lecture Outline  </vt:lpstr>
      <vt:lpstr>Qualitative Predictors</vt:lpstr>
      <vt:lpstr>Qualitative Predictors</vt:lpstr>
      <vt:lpstr>Qualitative Predictors</vt:lpstr>
      <vt:lpstr>Qualitative Predictors</vt:lpstr>
      <vt:lpstr>More than two levels: One hot encoding</vt:lpstr>
      <vt:lpstr>More than two levels: One hot encoding</vt:lpstr>
      <vt:lpstr>Lecture Outline  </vt:lpstr>
      <vt:lpstr>Beyond linearity</vt:lpstr>
      <vt:lpstr>Beyond linearity</vt:lpstr>
      <vt:lpstr>PowerPoint Presentation</vt:lpstr>
      <vt:lpstr>Predictors predictors predictors</vt:lpstr>
      <vt:lpstr>Residuals</vt:lpstr>
      <vt:lpstr>Residuals</vt:lpstr>
      <vt:lpstr>Residual Analysis </vt:lpstr>
      <vt:lpstr>Lecture Outline  </vt:lpstr>
      <vt:lpstr>Polynomial Regression</vt:lpstr>
      <vt:lpstr>Polynomial Regression</vt:lpstr>
      <vt:lpstr>Polynomial Regression (cont)</vt:lpstr>
      <vt:lpstr>Polynomial Regression (cont)</vt:lpstr>
      <vt:lpstr>Polynomial Regression (cont)</vt:lpstr>
      <vt:lpstr>Polynomial Regression (cont)</vt:lpstr>
      <vt:lpstr>Polynomial Regression (cont)</vt:lpstr>
      <vt:lpstr>Polynomial Regression (cont)</vt:lpstr>
      <vt:lpstr>Polynomial Regression</vt:lpstr>
      <vt:lpstr>Polynomial Regression is Multiple Regression!</vt:lpstr>
      <vt:lpstr>Lecture Outline  </vt:lpstr>
      <vt:lpstr>Overfitting</vt:lpstr>
      <vt:lpstr>Overfitting with polynomials</vt:lpstr>
      <vt:lpstr>Validation/Test</vt:lpstr>
      <vt:lpstr>Overfitting</vt:lpstr>
      <vt:lpstr>Train-Validation-Test</vt:lpstr>
      <vt:lpstr>Lecture Outline  </vt:lpstr>
      <vt:lpstr>Variable Selection</vt:lpstr>
      <vt:lpstr>Model Selection</vt:lpstr>
      <vt:lpstr>Model Selection</vt:lpstr>
      <vt:lpstr>Stepwise Variable Selection (vs. Cross-Validation) </vt:lpstr>
      <vt:lpstr>Stepwise Variable Selection: Forward method </vt:lpstr>
      <vt:lpstr>Stepwise Variable Selection Computational Complexity </vt:lpstr>
      <vt:lpstr>Lecture Outline  </vt:lpstr>
      <vt:lpstr>PowerPoint Presentation</vt:lpstr>
      <vt:lpstr>PowerPoint Presentation</vt:lpstr>
      <vt:lpstr>Bias vs Variance</vt:lpstr>
      <vt:lpstr>Bias vs Variance</vt:lpstr>
      <vt:lpstr>Bias vs Variance</vt:lpstr>
      <vt:lpstr>Linear models: 20 data points per line 2000 simulations</vt:lpstr>
      <vt:lpstr>Bias vs Variance</vt:lpstr>
      <vt:lpstr>Bias vs Variance</vt:lpstr>
      <vt:lpstr>Bias vs Variance</vt:lpstr>
      <vt:lpstr>Poly 10 degree models : 20 data points per line 2000 simulations</vt:lpstr>
      <vt:lpstr>Bias vs Variance</vt:lpstr>
      <vt:lpstr>Bias vs Variance</vt:lpstr>
      <vt:lpstr>Bias vs Variance</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Rader, Kevin A.</cp:lastModifiedBy>
  <cp:revision>168</cp:revision>
  <cp:lastPrinted>2021-06-30T12:29:17Z</cp:lastPrinted>
  <dcterms:created xsi:type="dcterms:W3CDTF">2018-06-24T22:03:35Z</dcterms:created>
  <dcterms:modified xsi:type="dcterms:W3CDTF">2021-06-30T12:30:31Z</dcterms:modified>
</cp:coreProperties>
</file>